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9"/>
  </p:notesMasterIdLst>
  <p:sldIdLst>
    <p:sldId id="256" r:id="rId2"/>
    <p:sldId id="265" r:id="rId3"/>
    <p:sldId id="266" r:id="rId4"/>
    <p:sldId id="261" r:id="rId5"/>
    <p:sldId id="290" r:id="rId6"/>
    <p:sldId id="263" r:id="rId7"/>
    <p:sldId id="291" r:id="rId8"/>
    <p:sldId id="298" r:id="rId9"/>
    <p:sldId id="299" r:id="rId10"/>
    <p:sldId id="300" r:id="rId11"/>
    <p:sldId id="301" r:id="rId12"/>
    <p:sldId id="302" r:id="rId13"/>
    <p:sldId id="304" r:id="rId14"/>
    <p:sldId id="303" r:id="rId15"/>
    <p:sldId id="305" r:id="rId16"/>
    <p:sldId id="306" r:id="rId17"/>
    <p:sldId id="307" r:id="rId18"/>
    <p:sldId id="264" r:id="rId19"/>
    <p:sldId id="292" r:id="rId20"/>
    <p:sldId id="295" r:id="rId21"/>
    <p:sldId id="296" r:id="rId22"/>
    <p:sldId id="297" r:id="rId23"/>
    <p:sldId id="286" r:id="rId24"/>
    <p:sldId id="287" r:id="rId25"/>
    <p:sldId id="293" r:id="rId26"/>
    <p:sldId id="294" r:id="rId27"/>
    <p:sldId id="262" r:id="rId28"/>
  </p:sldIdLst>
  <p:sldSz cx="9144000" cy="5143500" type="screen16x9"/>
  <p:notesSz cx="6858000" cy="9144000"/>
  <p:embeddedFontLst>
    <p:embeddedFont>
      <p:font typeface="Lato Hairline" panose="020B0604020202020204" charset="0"/>
      <p:regular r:id="rId30"/>
      <p:bold r:id="rId31"/>
      <p:italic r:id="rId32"/>
      <p:boldItalic r:id="rId33"/>
    </p:embeddedFont>
    <p:embeddedFont>
      <p:font typeface="Lato Light" panose="020B0604020202020204" charset="0"/>
      <p:regular r:id="rId34"/>
      <p:bold r:id="rId35"/>
      <p:italic r:id="rId36"/>
      <p:boldItalic r:id="rId37"/>
    </p:embeddedFont>
    <p:embeddedFont>
      <p:font typeface="Leelawadee UI" panose="020B0502040204020203" pitchFamily="34" charset="-34"/>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C4CA4C-9130-4499-8B37-5A16E24FBB50}">
  <a:tblStyle styleId="{0EC4CA4C-9130-4499-8B37-5A16E24FBB5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5263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49987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61993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33838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6465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7010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3147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8777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689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48504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72406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95355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96328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85974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59127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03099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6395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803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3092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91865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Shape 2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Shape 2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Shape 29"/>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Shape 30"/>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Shape 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Shape 33"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Shape 34"/>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Shape 35"/>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Shape 36"/>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Shape 3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Shape 3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Shape 5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Shape 52"/>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pic>
        <p:nvPicPr>
          <p:cNvPr id="55" name="Shape 55"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rgbClr val="FFFFFF"/>
                </a:solidFill>
                <a:latin typeface="Lato Light"/>
                <a:ea typeface="Lato Light"/>
                <a:cs typeface="Lato Light"/>
                <a:sym typeface="Lato Light"/>
              </a:defRPr>
            </a:lvl1pPr>
            <a:lvl2pPr lvl="1" algn="r">
              <a:buNone/>
              <a:defRPr sz="1800">
                <a:solidFill>
                  <a:srgbClr val="FFFFFF"/>
                </a:solidFill>
                <a:latin typeface="Lato Light"/>
                <a:ea typeface="Lato Light"/>
                <a:cs typeface="Lato Light"/>
                <a:sym typeface="Lato Light"/>
              </a:defRPr>
            </a:lvl2pPr>
            <a:lvl3pPr lvl="2" algn="r">
              <a:buNone/>
              <a:defRPr sz="1800">
                <a:solidFill>
                  <a:srgbClr val="FFFFFF"/>
                </a:solidFill>
                <a:latin typeface="Lato Light"/>
                <a:ea typeface="Lato Light"/>
                <a:cs typeface="Lato Light"/>
                <a:sym typeface="Lato Light"/>
              </a:defRPr>
            </a:lvl3pPr>
            <a:lvl4pPr lvl="3" algn="r">
              <a:buNone/>
              <a:defRPr sz="1800">
                <a:solidFill>
                  <a:srgbClr val="FFFFFF"/>
                </a:solidFill>
                <a:latin typeface="Lato Light"/>
                <a:ea typeface="Lato Light"/>
                <a:cs typeface="Lato Light"/>
                <a:sym typeface="Lato Light"/>
              </a:defRPr>
            </a:lvl4pPr>
            <a:lvl5pPr lvl="4" algn="r">
              <a:buNone/>
              <a:defRPr sz="1800">
                <a:solidFill>
                  <a:srgbClr val="FFFFFF"/>
                </a:solidFill>
                <a:latin typeface="Lato Light"/>
                <a:ea typeface="Lato Light"/>
                <a:cs typeface="Lato Light"/>
                <a:sym typeface="Lato Light"/>
              </a:defRPr>
            </a:lvl5pPr>
            <a:lvl6pPr lvl="5" algn="r">
              <a:buNone/>
              <a:defRPr sz="1800">
                <a:solidFill>
                  <a:srgbClr val="FFFFFF"/>
                </a:solidFill>
                <a:latin typeface="Lato Light"/>
                <a:ea typeface="Lato Light"/>
                <a:cs typeface="Lato Light"/>
                <a:sym typeface="Lato Light"/>
              </a:defRPr>
            </a:lvl6pPr>
            <a:lvl7pPr lvl="6" algn="r">
              <a:buNone/>
              <a:defRPr sz="1800">
                <a:solidFill>
                  <a:srgbClr val="FFFFFF"/>
                </a:solidFill>
                <a:latin typeface="Lato Light"/>
                <a:ea typeface="Lato Light"/>
                <a:cs typeface="Lato Light"/>
                <a:sym typeface="Lato Light"/>
              </a:defRPr>
            </a:lvl7pPr>
            <a:lvl8pPr lvl="7" algn="r">
              <a:buNone/>
              <a:defRPr sz="1800">
                <a:solidFill>
                  <a:srgbClr val="FFFFFF"/>
                </a:solidFill>
                <a:latin typeface="Lato Light"/>
                <a:ea typeface="Lato Light"/>
                <a:cs typeface="Lato Light"/>
                <a:sym typeface="Lato Light"/>
              </a:defRPr>
            </a:lvl8pPr>
            <a:lvl9pPr lvl="8" algn="r">
              <a:buNone/>
              <a:defRPr sz="1800">
                <a:solidFill>
                  <a:srgbClr val="FFFFFF"/>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58"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405553" y="2331261"/>
            <a:ext cx="5250300" cy="1159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miniCalendar</a:t>
            </a:r>
            <a:endParaRPr/>
          </a:p>
        </p:txBody>
      </p:sp>
      <p:sp>
        <p:nvSpPr>
          <p:cNvPr id="3" name="Shape 60">
            <a:extLst>
              <a:ext uri="{FF2B5EF4-FFF2-40B4-BE49-F238E27FC236}">
                <a16:creationId xmlns:a16="http://schemas.microsoft.com/office/drawing/2014/main" id="{C9125F3B-B6A3-41DA-9D33-FF4E0E9CBE4C}"/>
              </a:ext>
            </a:extLst>
          </p:cNvPr>
          <p:cNvSpPr txBox="1">
            <a:spLocks/>
          </p:cNvSpPr>
          <p:nvPr/>
        </p:nvSpPr>
        <p:spPr>
          <a:xfrm>
            <a:off x="3405553" y="3491061"/>
            <a:ext cx="5250300" cy="6090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1pPr>
            <a:lvl2pPr marR="0" lvl="1"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2pPr>
            <a:lvl3pPr marR="0" lvl="2"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3pPr>
            <a:lvl4pPr marR="0" lvl="3"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4pPr>
            <a:lvl5pPr marR="0" lvl="4"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5pPr>
            <a:lvl6pPr marR="0" lvl="5"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6pPr>
            <a:lvl7pPr marR="0" lvl="6"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7pPr>
            <a:lvl8pPr marR="0" lvl="7"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8pPr>
            <a:lvl9pPr marR="0" lvl="8"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9pPr>
          </a:lstStyle>
          <a:p>
            <a:r>
              <a:rPr lang="en-US" sz="3200" err="1">
                <a:latin typeface="Leelawadee UI" panose="020B0502040204020203" pitchFamily="34" charset="-34"/>
                <a:cs typeface="Leelawadee UI" panose="020B0502040204020203" pitchFamily="34" charset="-34"/>
              </a:rPr>
              <a:t>Ứng</a:t>
            </a:r>
            <a:r>
              <a:rPr lang="en-US" sz="3200">
                <a:latin typeface="Leelawadee UI" panose="020B0502040204020203" pitchFamily="34" charset="-34"/>
                <a:cs typeface="Leelawadee UI" panose="020B0502040204020203" pitchFamily="34" charset="-34"/>
              </a:rPr>
              <a:t> </a:t>
            </a:r>
            <a:r>
              <a:rPr lang="en-US" sz="3200" err="1">
                <a:latin typeface="Leelawadee UI" panose="020B0502040204020203" pitchFamily="34" charset="-34"/>
                <a:cs typeface="Leelawadee UI" panose="020B0502040204020203" pitchFamily="34" charset="-34"/>
              </a:rPr>
              <a:t>dụng</a:t>
            </a:r>
            <a:r>
              <a:rPr lang="en-US" sz="3200">
                <a:latin typeface="Leelawadee UI" panose="020B0502040204020203" pitchFamily="34" charset="-34"/>
                <a:cs typeface="Leelawadee UI" panose="020B0502040204020203" pitchFamily="34" charset="-34"/>
              </a:rPr>
              <a:t> </a:t>
            </a:r>
            <a:r>
              <a:rPr lang="en-US" sz="3200" err="1">
                <a:latin typeface="Leelawadee UI" panose="020B0502040204020203" pitchFamily="34" charset="-34"/>
                <a:cs typeface="Leelawadee UI" panose="020B0502040204020203" pitchFamily="34" charset="-34"/>
              </a:rPr>
              <a:t>quản</a:t>
            </a:r>
            <a:r>
              <a:rPr lang="en-US" sz="3200">
                <a:latin typeface="Leelawadee UI" panose="020B0502040204020203" pitchFamily="34" charset="-34"/>
                <a:cs typeface="Leelawadee UI" panose="020B0502040204020203" pitchFamily="34" charset="-34"/>
              </a:rPr>
              <a:t> </a:t>
            </a:r>
            <a:r>
              <a:rPr lang="en-US" sz="3200" err="1">
                <a:latin typeface="Leelawadee UI" panose="020B0502040204020203" pitchFamily="34" charset="-34"/>
                <a:cs typeface="Leelawadee UI" panose="020B0502040204020203" pitchFamily="34" charset="-34"/>
              </a:rPr>
              <a:t>lý</a:t>
            </a:r>
            <a:r>
              <a:rPr lang="en-US" sz="3200">
                <a:latin typeface="Leelawadee UI" panose="020B0502040204020203" pitchFamily="34" charset="-34"/>
                <a:cs typeface="Leelawadee UI" panose="020B0502040204020203" pitchFamily="34" charset="-34"/>
              </a:rPr>
              <a:t> </a:t>
            </a:r>
            <a:r>
              <a:rPr lang="en-US" sz="3200" err="1">
                <a:latin typeface="Leelawadee UI" panose="020B0502040204020203" pitchFamily="34" charset="-34"/>
                <a:cs typeface="Leelawadee UI" panose="020B0502040204020203" pitchFamily="34" charset="-34"/>
              </a:rPr>
              <a:t>thời</a:t>
            </a:r>
            <a:r>
              <a:rPr lang="en-US" sz="3200">
                <a:latin typeface="Leelawadee UI" panose="020B0502040204020203" pitchFamily="34" charset="-34"/>
                <a:cs typeface="Leelawadee UI" panose="020B0502040204020203" pitchFamily="34" charset="-34"/>
              </a:rPr>
              <a:t> </a:t>
            </a:r>
            <a:r>
              <a:rPr lang="en-US" sz="3200" err="1">
                <a:latin typeface="Leelawadee UI" panose="020B0502040204020203" pitchFamily="34" charset="-34"/>
                <a:cs typeface="Leelawadee UI" panose="020B0502040204020203" pitchFamily="34" charset="-34"/>
              </a:rPr>
              <a:t>gian</a:t>
            </a:r>
            <a:endParaRPr lang="en-US" sz="3200">
              <a:latin typeface="Leelawadee UI" panose="020B0502040204020203" pitchFamily="34" charset="-34"/>
              <a:cs typeface="Leelawadee UI" panose="020B0502040204020203" pitchFamily="34" charset="-34"/>
            </a:endParaRPr>
          </a:p>
        </p:txBody>
      </p:sp>
      <p:sp>
        <p:nvSpPr>
          <p:cNvPr id="4" name="Shape 282">
            <a:extLst>
              <a:ext uri="{FF2B5EF4-FFF2-40B4-BE49-F238E27FC236}">
                <a16:creationId xmlns:a16="http://schemas.microsoft.com/office/drawing/2014/main" id="{B7B72AF5-9590-4300-97B2-C3E50A4E7078}"/>
              </a:ext>
            </a:extLst>
          </p:cNvPr>
          <p:cNvSpPr/>
          <p:nvPr/>
        </p:nvSpPr>
        <p:spPr>
          <a:xfrm>
            <a:off x="6676260" y="797673"/>
            <a:ext cx="1771774" cy="1689452"/>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66666"/>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 name="Picture 3">
            <a:extLst>
              <a:ext uri="{FF2B5EF4-FFF2-40B4-BE49-F238E27FC236}">
                <a16:creationId xmlns:a16="http://schemas.microsoft.com/office/drawing/2014/main" id="{95B0EC7C-F16B-4A5E-A2B5-8BEAE7EE5E3A}"/>
              </a:ext>
            </a:extLst>
          </p:cNvPr>
          <p:cNvPicPr>
            <a:picLocks noChangeAspect="1"/>
          </p:cNvPicPr>
          <p:nvPr/>
        </p:nvPicPr>
        <p:blipFill>
          <a:blip r:embed="rId3"/>
          <a:stretch>
            <a:fillRect/>
          </a:stretch>
        </p:blipFill>
        <p:spPr>
          <a:xfrm>
            <a:off x="0" y="0"/>
            <a:ext cx="6982691" cy="4431323"/>
          </a:xfrm>
          <a:prstGeom prst="rect">
            <a:avLst/>
          </a:prstGeom>
        </p:spPr>
      </p:pic>
    </p:spTree>
    <p:extLst>
      <p:ext uri="{BB962C8B-B14F-4D97-AF65-F5344CB8AC3E}">
        <p14:creationId xmlns:p14="http://schemas.microsoft.com/office/powerpoint/2010/main" val="218579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DEB76CB8-BE40-4757-9338-7E3ED94CC5F5}"/>
              </a:ext>
            </a:extLst>
          </p:cNvPr>
          <p:cNvPicPr>
            <a:picLocks noChangeAspect="1"/>
          </p:cNvPicPr>
          <p:nvPr/>
        </p:nvPicPr>
        <p:blipFill>
          <a:blip r:embed="rId3"/>
          <a:stretch>
            <a:fillRect/>
          </a:stretch>
        </p:blipFill>
        <p:spPr>
          <a:xfrm>
            <a:off x="2526" y="0"/>
            <a:ext cx="6959383" cy="4416532"/>
          </a:xfrm>
          <a:prstGeom prst="rect">
            <a:avLst/>
          </a:prstGeom>
        </p:spPr>
      </p:pic>
    </p:spTree>
    <p:extLst>
      <p:ext uri="{BB962C8B-B14F-4D97-AF65-F5344CB8AC3E}">
        <p14:creationId xmlns:p14="http://schemas.microsoft.com/office/powerpoint/2010/main" val="232344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 name="Picture 2">
            <a:extLst>
              <a:ext uri="{FF2B5EF4-FFF2-40B4-BE49-F238E27FC236}">
                <a16:creationId xmlns:a16="http://schemas.microsoft.com/office/drawing/2014/main" id="{362473E9-70C1-4D54-9C10-6D228E140CA2}"/>
              </a:ext>
            </a:extLst>
          </p:cNvPr>
          <p:cNvPicPr>
            <a:picLocks noChangeAspect="1"/>
          </p:cNvPicPr>
          <p:nvPr/>
        </p:nvPicPr>
        <p:blipFill>
          <a:blip r:embed="rId3"/>
          <a:stretch>
            <a:fillRect/>
          </a:stretch>
        </p:blipFill>
        <p:spPr>
          <a:xfrm>
            <a:off x="2527" y="0"/>
            <a:ext cx="7068344" cy="4485680"/>
          </a:xfrm>
          <a:prstGeom prst="rect">
            <a:avLst/>
          </a:prstGeom>
        </p:spPr>
      </p:pic>
    </p:spTree>
    <p:extLst>
      <p:ext uri="{BB962C8B-B14F-4D97-AF65-F5344CB8AC3E}">
        <p14:creationId xmlns:p14="http://schemas.microsoft.com/office/powerpoint/2010/main" val="242411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85051033-9590-4CBC-A1D3-2A8D15A4661E}"/>
              </a:ext>
            </a:extLst>
          </p:cNvPr>
          <p:cNvPicPr>
            <a:picLocks noChangeAspect="1"/>
          </p:cNvPicPr>
          <p:nvPr/>
        </p:nvPicPr>
        <p:blipFill>
          <a:blip r:embed="rId3"/>
          <a:stretch>
            <a:fillRect/>
          </a:stretch>
        </p:blipFill>
        <p:spPr>
          <a:xfrm>
            <a:off x="2527" y="0"/>
            <a:ext cx="6939242" cy="4403750"/>
          </a:xfrm>
          <a:prstGeom prst="rect">
            <a:avLst/>
          </a:prstGeom>
        </p:spPr>
      </p:pic>
    </p:spTree>
    <p:extLst>
      <p:ext uri="{BB962C8B-B14F-4D97-AF65-F5344CB8AC3E}">
        <p14:creationId xmlns:p14="http://schemas.microsoft.com/office/powerpoint/2010/main" val="333154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8E1CE1D4-35E0-4775-B1A8-B2BBB5E0D29D}"/>
              </a:ext>
            </a:extLst>
          </p:cNvPr>
          <p:cNvPicPr>
            <a:picLocks noChangeAspect="1"/>
          </p:cNvPicPr>
          <p:nvPr/>
        </p:nvPicPr>
        <p:blipFill>
          <a:blip r:embed="rId3"/>
          <a:stretch>
            <a:fillRect/>
          </a:stretch>
        </p:blipFill>
        <p:spPr>
          <a:xfrm>
            <a:off x="2527" y="0"/>
            <a:ext cx="6939242" cy="4403750"/>
          </a:xfrm>
          <a:prstGeom prst="rect">
            <a:avLst/>
          </a:prstGeom>
        </p:spPr>
      </p:pic>
    </p:spTree>
    <p:extLst>
      <p:ext uri="{BB962C8B-B14F-4D97-AF65-F5344CB8AC3E}">
        <p14:creationId xmlns:p14="http://schemas.microsoft.com/office/powerpoint/2010/main" val="1658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15</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 name="Picture 2">
            <a:extLst>
              <a:ext uri="{FF2B5EF4-FFF2-40B4-BE49-F238E27FC236}">
                <a16:creationId xmlns:a16="http://schemas.microsoft.com/office/drawing/2014/main" id="{AD4F6B52-64A8-4230-B9BF-F67CD2ABC873}"/>
              </a:ext>
            </a:extLst>
          </p:cNvPr>
          <p:cNvPicPr>
            <a:picLocks noChangeAspect="1"/>
          </p:cNvPicPr>
          <p:nvPr/>
        </p:nvPicPr>
        <p:blipFill>
          <a:blip r:embed="rId3"/>
          <a:stretch>
            <a:fillRect/>
          </a:stretch>
        </p:blipFill>
        <p:spPr>
          <a:xfrm>
            <a:off x="2527" y="0"/>
            <a:ext cx="6939242" cy="4403750"/>
          </a:xfrm>
          <a:prstGeom prst="rect">
            <a:avLst/>
          </a:prstGeom>
        </p:spPr>
      </p:pic>
    </p:spTree>
    <p:extLst>
      <p:ext uri="{BB962C8B-B14F-4D97-AF65-F5344CB8AC3E}">
        <p14:creationId xmlns:p14="http://schemas.microsoft.com/office/powerpoint/2010/main" val="205175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5C49023C-5B70-4B30-9813-594408DD785A}"/>
              </a:ext>
            </a:extLst>
          </p:cNvPr>
          <p:cNvPicPr>
            <a:picLocks noChangeAspect="1"/>
          </p:cNvPicPr>
          <p:nvPr/>
        </p:nvPicPr>
        <p:blipFill>
          <a:blip r:embed="rId3"/>
          <a:stretch>
            <a:fillRect/>
          </a:stretch>
        </p:blipFill>
        <p:spPr>
          <a:xfrm>
            <a:off x="1" y="0"/>
            <a:ext cx="7070870" cy="4487283"/>
          </a:xfrm>
          <a:prstGeom prst="rect">
            <a:avLst/>
          </a:prstGeom>
        </p:spPr>
      </p:pic>
    </p:spTree>
    <p:extLst>
      <p:ext uri="{BB962C8B-B14F-4D97-AF65-F5344CB8AC3E}">
        <p14:creationId xmlns:p14="http://schemas.microsoft.com/office/powerpoint/2010/main" val="728591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 name="Picture 2">
            <a:extLst>
              <a:ext uri="{FF2B5EF4-FFF2-40B4-BE49-F238E27FC236}">
                <a16:creationId xmlns:a16="http://schemas.microsoft.com/office/drawing/2014/main" id="{1AD306A9-120A-44F1-BFA1-AC06B377C3D6}"/>
              </a:ext>
            </a:extLst>
          </p:cNvPr>
          <p:cNvPicPr>
            <a:picLocks noChangeAspect="1"/>
          </p:cNvPicPr>
          <p:nvPr/>
        </p:nvPicPr>
        <p:blipFill>
          <a:blip r:embed="rId3"/>
          <a:stretch>
            <a:fillRect/>
          </a:stretch>
        </p:blipFill>
        <p:spPr>
          <a:xfrm>
            <a:off x="1" y="0"/>
            <a:ext cx="6939242" cy="4403750"/>
          </a:xfrm>
          <a:prstGeom prst="rect">
            <a:avLst/>
          </a:prstGeom>
        </p:spPr>
      </p:pic>
    </p:spTree>
    <p:extLst>
      <p:ext uri="{BB962C8B-B14F-4D97-AF65-F5344CB8AC3E}">
        <p14:creationId xmlns:p14="http://schemas.microsoft.com/office/powerpoint/2010/main" val="2741663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4" name="Shape 1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18</a:t>
            </a:fld>
            <a:endParaRPr/>
          </a:p>
        </p:txBody>
      </p:sp>
      <p:sp>
        <p:nvSpPr>
          <p:cNvPr id="15" name="Shape 81">
            <a:extLst>
              <a:ext uri="{FF2B5EF4-FFF2-40B4-BE49-F238E27FC236}">
                <a16:creationId xmlns:a16="http://schemas.microsoft.com/office/drawing/2014/main" id="{5AEB0CB0-2183-46E5-8FCA-44C91B520776}"/>
              </a:ext>
            </a:extLst>
          </p:cNvPr>
          <p:cNvSpPr txBox="1">
            <a:spLocks/>
          </p:cNvSpPr>
          <p:nvPr/>
        </p:nvSpPr>
        <p:spPr>
          <a:xfrm>
            <a:off x="685800" y="2878750"/>
            <a:ext cx="5808518"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a:solidFill>
                  <a:srgbClr val="1155CC"/>
                </a:solidFill>
              </a:rPr>
              <a:t>3.</a:t>
            </a:r>
          </a:p>
          <a:p>
            <a:r>
              <a:rPr lang="en-US">
                <a:latin typeface="Leelawadee UI" panose="020B0502040204020203" pitchFamily="34" charset="-34"/>
                <a:cs typeface="Leelawadee UI" panose="020B0502040204020203" pitchFamily="34" charset="-34"/>
              </a:rPr>
              <a:t>Demo tính năng</a:t>
            </a:r>
          </a:p>
        </p:txBody>
      </p:sp>
      <p:sp>
        <p:nvSpPr>
          <p:cNvPr id="16" name="Shape 60">
            <a:extLst>
              <a:ext uri="{FF2B5EF4-FFF2-40B4-BE49-F238E27FC236}">
                <a16:creationId xmlns:a16="http://schemas.microsoft.com/office/drawing/2014/main" id="{CFF1C0A5-53CD-4592-9AC5-B9914438915E}"/>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7" name="Shape 282">
            <a:extLst>
              <a:ext uri="{FF2B5EF4-FFF2-40B4-BE49-F238E27FC236}">
                <a16:creationId xmlns:a16="http://schemas.microsoft.com/office/drawing/2014/main" id="{6EF5C521-3CB7-4F0C-AB71-88534B8678A3}"/>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body" idx="1"/>
          </p:nvPr>
        </p:nvSpPr>
        <p:spPr>
          <a:xfrm>
            <a:off x="250783" y="182340"/>
            <a:ext cx="3396425" cy="42033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latin typeface="Leelawadee UI" panose="020B0502040204020203" pitchFamily="34" charset="-34"/>
                <a:cs typeface="Leelawadee UI" panose="020B0502040204020203" pitchFamily="34" charset="-34"/>
              </a:rPr>
              <a:t>Video demo c</a:t>
            </a:r>
            <a:r>
              <a:rPr lang="en-US" sz="1400">
                <a:latin typeface="Leelawadee UI" panose="020B0502040204020203" pitchFamily="34" charset="-34"/>
                <a:cs typeface="Leelawadee UI" panose="020B0502040204020203" pitchFamily="34" charset="-34"/>
              </a:rPr>
              <a:t>ác tính năng của ứng dụng</a:t>
            </a:r>
            <a:endParaRPr sz="1400">
              <a:latin typeface="Leelawadee UI" panose="020B0502040204020203" pitchFamily="34" charset="-34"/>
              <a:cs typeface="Leelawadee UI" panose="020B0502040204020203" pitchFamily="34" charset="-34"/>
            </a:endParaRPr>
          </a:p>
        </p:txBody>
      </p:sp>
      <p:sp>
        <p:nvSpPr>
          <p:cNvPr id="124" name="Shape 1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19</a:t>
            </a:fld>
            <a:endParaRPr/>
          </a:p>
        </p:txBody>
      </p:sp>
      <p:sp>
        <p:nvSpPr>
          <p:cNvPr id="7" name="Shape 60">
            <a:extLst>
              <a:ext uri="{FF2B5EF4-FFF2-40B4-BE49-F238E27FC236}">
                <a16:creationId xmlns:a16="http://schemas.microsoft.com/office/drawing/2014/main" id="{82372795-5720-405B-A6F5-A4AC7E3A9AE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8" name="Shape 282">
            <a:extLst>
              <a:ext uri="{FF2B5EF4-FFF2-40B4-BE49-F238E27FC236}">
                <a16:creationId xmlns:a16="http://schemas.microsoft.com/office/drawing/2014/main" id="{08A87FD7-28FA-4E4A-AE68-22D7A30E80B6}"/>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traight Connector 10">
            <a:extLst>
              <a:ext uri="{FF2B5EF4-FFF2-40B4-BE49-F238E27FC236}">
                <a16:creationId xmlns:a16="http://schemas.microsoft.com/office/drawing/2014/main" id="{F7716B6A-7F14-477A-8F89-02D3D6BF69A4}"/>
              </a:ext>
            </a:extLst>
          </p:cNvPr>
          <p:cNvCxnSpPr/>
          <p:nvPr/>
        </p:nvCxnSpPr>
        <p:spPr>
          <a:xfrm>
            <a:off x="0" y="571500"/>
            <a:ext cx="721129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 name="appointment">
            <a:hlinkClick r:id="" action="ppaction://media"/>
            <a:extLst>
              <a:ext uri="{FF2B5EF4-FFF2-40B4-BE49-F238E27FC236}">
                <a16:creationId xmlns:a16="http://schemas.microsoft.com/office/drawing/2014/main" id="{B6CB8A02-8D57-4419-82AA-7B61BF8263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7041545" cy="4491728"/>
          </a:xfrm>
          <a:prstGeom prst="rect">
            <a:avLst/>
          </a:prstGeom>
        </p:spPr>
      </p:pic>
    </p:spTree>
    <p:extLst>
      <p:ext uri="{BB962C8B-B14F-4D97-AF65-F5344CB8AC3E}">
        <p14:creationId xmlns:p14="http://schemas.microsoft.com/office/powerpoint/2010/main" val="266682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31" name="Shape 1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5" name="Shape 65">
            <a:extLst>
              <a:ext uri="{FF2B5EF4-FFF2-40B4-BE49-F238E27FC236}">
                <a16:creationId xmlns:a16="http://schemas.microsoft.com/office/drawing/2014/main" id="{D4710F3D-8744-432E-885A-A3F085A832AD}"/>
              </a:ext>
            </a:extLst>
          </p:cNvPr>
          <p:cNvSpPr txBox="1">
            <a:spLocks/>
          </p:cNvSpPr>
          <p:nvPr/>
        </p:nvSpPr>
        <p:spPr>
          <a:xfrm>
            <a:off x="446808" y="925261"/>
            <a:ext cx="3823855"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a:latin typeface="Leelawadee UI" panose="020B0502040204020203" pitchFamily="34" charset="-34"/>
                <a:cs typeface="Leelawadee UI" panose="020B0502040204020203" pitchFamily="34" charset="-34"/>
              </a:rPr>
              <a:t>Đồ án môn học</a:t>
            </a:r>
            <a:br>
              <a:rPr lang="en-US" sz="2400">
                <a:latin typeface="Leelawadee UI" panose="020B0502040204020203" pitchFamily="34" charset="-34"/>
                <a:cs typeface="Leelawadee UI" panose="020B0502040204020203" pitchFamily="34" charset="-34"/>
              </a:rPr>
            </a:br>
            <a:r>
              <a:rPr lang="en-US" sz="2400">
                <a:latin typeface="Leelawadee UI" panose="020B0502040204020203" pitchFamily="34" charset="-34"/>
                <a:cs typeface="Leelawadee UI" panose="020B0502040204020203" pitchFamily="34" charset="-34"/>
              </a:rPr>
              <a:t>LẬP TRÌNH TRỰC QUAN</a:t>
            </a:r>
          </a:p>
        </p:txBody>
      </p:sp>
      <p:sp>
        <p:nvSpPr>
          <p:cNvPr id="6" name="Shape 67">
            <a:extLst>
              <a:ext uri="{FF2B5EF4-FFF2-40B4-BE49-F238E27FC236}">
                <a16:creationId xmlns:a16="http://schemas.microsoft.com/office/drawing/2014/main" id="{8212F392-1E7A-429C-A101-F75C1F41273F}"/>
              </a:ext>
            </a:extLst>
          </p:cNvPr>
          <p:cNvSpPr txBox="1">
            <a:spLocks/>
          </p:cNvSpPr>
          <p:nvPr/>
        </p:nvSpPr>
        <p:spPr>
          <a:xfrm>
            <a:off x="446808" y="1745128"/>
            <a:ext cx="2675100" cy="7429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Clr>
                <a:schemeClr val="dk1"/>
              </a:buClr>
              <a:buSzPts val="1100"/>
            </a:pPr>
            <a:r>
              <a:rPr lang="vi-VN" b="1">
                <a:latin typeface="Leelawadee UI" panose="020B0502040204020203" pitchFamily="34" charset="-34"/>
                <a:cs typeface="Leelawadee UI" panose="020B0502040204020203" pitchFamily="34" charset="-34"/>
              </a:rPr>
              <a:t>Giảng viên hướng dẫn</a:t>
            </a:r>
            <a:endParaRPr lang="vi-VN">
              <a:latin typeface="Leelawadee UI" panose="020B0502040204020203" pitchFamily="34" charset="-34"/>
              <a:cs typeface="Leelawadee UI" panose="020B0502040204020203" pitchFamily="34" charset="-34"/>
            </a:endParaRPr>
          </a:p>
          <a:p>
            <a:pPr>
              <a:spcBef>
                <a:spcPts val="600"/>
              </a:spcBef>
              <a:buClr>
                <a:schemeClr val="dk1"/>
              </a:buClr>
              <a:buSzPts val="1100"/>
            </a:pPr>
            <a:r>
              <a:rPr lang="vi-VN">
                <a:latin typeface="Leelawadee UI" panose="020B0502040204020203" pitchFamily="34" charset="-34"/>
                <a:cs typeface="Leelawadee UI" panose="020B0502040204020203" pitchFamily="34" charset="-34"/>
              </a:rPr>
              <a:t>Huỳnh Tuấn Anh</a:t>
            </a:r>
          </a:p>
        </p:txBody>
      </p:sp>
      <p:sp>
        <p:nvSpPr>
          <p:cNvPr id="7" name="Shape 60">
            <a:extLst>
              <a:ext uri="{FF2B5EF4-FFF2-40B4-BE49-F238E27FC236}">
                <a16:creationId xmlns:a16="http://schemas.microsoft.com/office/drawing/2014/main" id="{7E35E009-3648-4DC6-94CB-6378F6373CF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8" name="Shape 282">
            <a:extLst>
              <a:ext uri="{FF2B5EF4-FFF2-40B4-BE49-F238E27FC236}">
                <a16:creationId xmlns:a16="http://schemas.microsoft.com/office/drawing/2014/main" id="{40A1D509-CBEA-492C-B5CD-B1444E6E3166}"/>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tx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65">
            <a:extLst>
              <a:ext uri="{FF2B5EF4-FFF2-40B4-BE49-F238E27FC236}">
                <a16:creationId xmlns:a16="http://schemas.microsoft.com/office/drawing/2014/main" id="{CD0EFB6F-607E-4644-9DF1-579B32E36A72}"/>
              </a:ext>
            </a:extLst>
          </p:cNvPr>
          <p:cNvSpPr txBox="1">
            <a:spLocks/>
          </p:cNvSpPr>
          <p:nvPr/>
        </p:nvSpPr>
        <p:spPr>
          <a:xfrm>
            <a:off x="207818" y="116104"/>
            <a:ext cx="4264391" cy="5782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vi-VN" sz="1050">
                <a:latin typeface="Leelawadee UI" panose="020B0502040204020203" pitchFamily="34" charset="-34"/>
                <a:cs typeface="Leelawadee UI" panose="020B0502040204020203" pitchFamily="34" charset="-34"/>
              </a:rPr>
              <a:t>ĐẠI HỌC QUỐC GIA THÀNH PHỐ HỒ CHÍ MINH</a:t>
            </a:r>
            <a:endParaRPr lang="en-US" sz="1050">
              <a:latin typeface="Leelawadee UI" panose="020B0502040204020203" pitchFamily="34" charset="-34"/>
              <a:cs typeface="Leelawadee UI" panose="020B0502040204020203" pitchFamily="34" charset="-34"/>
            </a:endParaRPr>
          </a:p>
          <a:p>
            <a:pPr algn="ctr"/>
            <a:r>
              <a:rPr lang="vi-VN" sz="1050">
                <a:latin typeface="Leelawadee UI" panose="020B0502040204020203" pitchFamily="34" charset="-34"/>
                <a:cs typeface="Leelawadee UI" panose="020B0502040204020203" pitchFamily="34" charset="-34"/>
              </a:rPr>
              <a:t>TRƯỜNG ĐẠI HỌC CÔNG NGHỆ THÔNG TIN</a:t>
            </a:r>
            <a:endParaRPr lang="en-US" sz="1050">
              <a:latin typeface="Leelawadee UI" panose="020B0502040204020203" pitchFamily="34" charset="-34"/>
              <a:cs typeface="Leelawadee UI" panose="020B0502040204020203" pitchFamily="34" charset="-34"/>
            </a:endParaRPr>
          </a:p>
          <a:p>
            <a:pPr algn="ctr"/>
            <a:r>
              <a:rPr lang="en-US" sz="1050">
                <a:latin typeface="Leelawadee UI" panose="020B0502040204020203" pitchFamily="34" charset="-34"/>
                <a:cs typeface="Leelawadee UI" panose="020B0502040204020203" pitchFamily="34" charset="-34"/>
              </a:rPr>
              <a:t>KHOA CÔNG NGHỆ PHẦN MỀM</a:t>
            </a:r>
            <a:endParaRPr lang="en-US" sz="400">
              <a:latin typeface="Leelawadee UI" panose="020B0502040204020203" pitchFamily="34" charset="-34"/>
              <a:cs typeface="Leelawadee UI" panose="020B0502040204020203" pitchFamily="34" charset="-34"/>
            </a:endParaRPr>
          </a:p>
        </p:txBody>
      </p:sp>
      <p:sp>
        <p:nvSpPr>
          <p:cNvPr id="10" name="Shape 67">
            <a:extLst>
              <a:ext uri="{FF2B5EF4-FFF2-40B4-BE49-F238E27FC236}">
                <a16:creationId xmlns:a16="http://schemas.microsoft.com/office/drawing/2014/main" id="{6E53A091-DF02-486E-BE30-8497986F9AF1}"/>
              </a:ext>
            </a:extLst>
          </p:cNvPr>
          <p:cNvSpPr txBox="1">
            <a:spLocks/>
          </p:cNvSpPr>
          <p:nvPr/>
        </p:nvSpPr>
        <p:spPr>
          <a:xfrm>
            <a:off x="446808" y="2503271"/>
            <a:ext cx="3740732" cy="161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solidFill>
                  <a:schemeClr val="tx1"/>
                </a:solidFill>
                <a:latin typeface="Leelawadee UI" panose="020B0502040204020203" pitchFamily="34" charset="-34"/>
                <a:cs typeface="Leelawadee UI" panose="020B0502040204020203" pitchFamily="34" charset="-34"/>
              </a:rPr>
              <a:t>Nhóm sinh viên thực hiện</a:t>
            </a:r>
            <a:endParaRPr lang="vi-VN" sz="1400">
              <a:solidFill>
                <a:schemeClr val="tx1"/>
              </a:solidFill>
              <a:latin typeface="Leelawadee UI" panose="020B0502040204020203" pitchFamily="34" charset="-34"/>
              <a:cs typeface="Leelawadee UI" panose="020B0502040204020203" pitchFamily="34" charset="-34"/>
            </a:endParaRPr>
          </a:p>
          <a:p>
            <a:pPr marL="0" indent="0">
              <a:buClr>
                <a:schemeClr val="dk1"/>
              </a:buClr>
              <a:buSzPts val="1100"/>
              <a:buFont typeface="Arial"/>
              <a:buNone/>
            </a:pPr>
            <a:r>
              <a:rPr lang="en-US" sz="1400">
                <a:solidFill>
                  <a:schemeClr val="tx1"/>
                </a:solidFill>
                <a:latin typeface="Leelawadee UI" panose="020B0502040204020203" pitchFamily="34" charset="-34"/>
                <a:cs typeface="Leelawadee UI" panose="020B0502040204020203" pitchFamily="34" charset="-34"/>
              </a:rPr>
              <a:t>16520654 - Hồng Gia Lập</a:t>
            </a:r>
          </a:p>
          <a:p>
            <a:pPr marL="0" indent="0">
              <a:buClr>
                <a:schemeClr val="dk1"/>
              </a:buClr>
              <a:buSzPts val="1100"/>
              <a:buFont typeface="Arial"/>
              <a:buNone/>
            </a:pPr>
            <a:r>
              <a:rPr lang="en-US" sz="1400">
                <a:solidFill>
                  <a:schemeClr val="tx1"/>
                </a:solidFill>
                <a:latin typeface="Leelawadee UI" panose="020B0502040204020203" pitchFamily="34" charset="-34"/>
                <a:cs typeface="Leelawadee UI" panose="020B0502040204020203" pitchFamily="34" charset="-34"/>
              </a:rPr>
              <a:t>16520703 - Nguyễn Thành Luân</a:t>
            </a:r>
          </a:p>
          <a:p>
            <a:pPr marL="0" indent="0">
              <a:buClr>
                <a:schemeClr val="dk1"/>
              </a:buClr>
              <a:buSzPts val="1100"/>
              <a:buFont typeface="Arial"/>
              <a:buNone/>
            </a:pPr>
            <a:r>
              <a:rPr lang="en-US" sz="1400">
                <a:solidFill>
                  <a:schemeClr val="tx1"/>
                </a:solidFill>
                <a:latin typeface="Leelawadee UI" panose="020B0502040204020203" pitchFamily="34" charset="-34"/>
                <a:cs typeface="Leelawadee UI" panose="020B0502040204020203" pitchFamily="34" charset="-34"/>
              </a:rPr>
              <a:t>16521399 - Phan Thanh Tùng</a:t>
            </a:r>
          </a:p>
          <a:p>
            <a:pPr marL="0" indent="0">
              <a:buClr>
                <a:schemeClr val="dk1"/>
              </a:buClr>
              <a:buSzPts val="1100"/>
              <a:buFont typeface="Arial"/>
              <a:buNone/>
            </a:pPr>
            <a:r>
              <a:rPr lang="en-US" sz="1400">
                <a:solidFill>
                  <a:schemeClr val="tx1"/>
                </a:solidFill>
                <a:latin typeface="Leelawadee UI" panose="020B0502040204020203" pitchFamily="34" charset="-34"/>
                <a:cs typeface="Leelawadee UI" panose="020B0502040204020203" pitchFamily="34" charset="-34"/>
              </a:rPr>
              <a:t>16520873 - Phan Hoàng Nhân</a:t>
            </a:r>
          </a:p>
          <a:p>
            <a:pPr marL="0" indent="0">
              <a:buClr>
                <a:schemeClr val="dk1"/>
              </a:buClr>
              <a:buSzPts val="1100"/>
              <a:buNone/>
            </a:pPr>
            <a:endParaRPr lang="en-US" sz="1400">
              <a:latin typeface="Leelawadee UI" panose="020B0502040204020203" pitchFamily="34" charset="-34"/>
              <a:cs typeface="Leelawadee UI" panose="020B0502040204020203" pitchFamily="34" charset="-34"/>
            </a:endParaRPr>
          </a:p>
          <a:p>
            <a:pPr marL="0" indent="0">
              <a:buClr>
                <a:schemeClr val="dk1"/>
              </a:buClr>
              <a:buSzPts val="1100"/>
              <a:buFont typeface="Arial"/>
              <a:buNone/>
            </a:pPr>
            <a:endParaRPr lang="en-US" sz="1400">
              <a:latin typeface="Leelawadee UI" panose="020B0502040204020203" pitchFamily="34" charset="-34"/>
              <a:cs typeface="Leelawadee UI" panose="020B0502040204020203" pitchFamily="34" charset="-34"/>
            </a:endParaRPr>
          </a:p>
        </p:txBody>
      </p:sp>
      <p:sp>
        <p:nvSpPr>
          <p:cNvPr id="11" name="Shape 67">
            <a:extLst>
              <a:ext uri="{FF2B5EF4-FFF2-40B4-BE49-F238E27FC236}">
                <a16:creationId xmlns:a16="http://schemas.microsoft.com/office/drawing/2014/main" id="{DD50FA7B-02DC-4057-9D61-A26E4FEC02EB}"/>
              </a:ext>
            </a:extLst>
          </p:cNvPr>
          <p:cNvSpPr txBox="1">
            <a:spLocks/>
          </p:cNvSpPr>
          <p:nvPr/>
        </p:nvSpPr>
        <p:spPr>
          <a:xfrm>
            <a:off x="457200" y="4114851"/>
            <a:ext cx="2587341" cy="742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solidFill>
                  <a:schemeClr val="tx1"/>
                </a:solidFill>
                <a:latin typeface="Leelawadee UI" panose="020B0502040204020203" pitchFamily="34" charset="-34"/>
                <a:cs typeface="Leelawadee UI" panose="020B0502040204020203" pitchFamily="34" charset="-34"/>
              </a:rPr>
              <a:t>Lớp</a:t>
            </a:r>
            <a:endParaRPr lang="vi-VN" sz="1400">
              <a:solidFill>
                <a:schemeClr val="tx1"/>
              </a:solidFill>
              <a:latin typeface="Leelawadee UI" panose="020B0502040204020203" pitchFamily="34" charset="-34"/>
              <a:cs typeface="Leelawadee UI" panose="020B0502040204020203" pitchFamily="34" charset="-34"/>
            </a:endParaRPr>
          </a:p>
          <a:p>
            <a:pPr marL="0" indent="0">
              <a:buClr>
                <a:schemeClr val="dk1"/>
              </a:buClr>
              <a:buSzPts val="1100"/>
              <a:buFont typeface="Arial"/>
              <a:buNone/>
            </a:pPr>
            <a:r>
              <a:rPr lang="en-US" sz="1400">
                <a:solidFill>
                  <a:schemeClr val="tx1"/>
                </a:solidFill>
                <a:latin typeface="Leelawadee UI" panose="020B0502040204020203" pitchFamily="34" charset="-34"/>
                <a:cs typeface="Leelawadee UI" panose="020B0502040204020203" pitchFamily="34" charset="-34"/>
              </a:rPr>
              <a:t>IT008.I23.PMCL</a:t>
            </a:r>
            <a:endParaRPr lang="vi-VN" sz="1400">
              <a:solidFill>
                <a:schemeClr val="tx1"/>
              </a:solidFill>
              <a:latin typeface="Leelawadee UI" panose="020B0502040204020203" pitchFamily="34" charset="-34"/>
              <a:cs typeface="Leelawadee UI" panose="020B0502040204020203" pitchFamily="34" charset="-34"/>
            </a:endParaRPr>
          </a:p>
        </p:txBody>
      </p:sp>
      <p:pic>
        <p:nvPicPr>
          <p:cNvPr id="12" name="Picture 11">
            <a:extLst>
              <a:ext uri="{FF2B5EF4-FFF2-40B4-BE49-F238E27FC236}">
                <a16:creationId xmlns:a16="http://schemas.microsoft.com/office/drawing/2014/main" id="{D272E77E-2416-4276-9A4B-D3D1759D0BA5}"/>
              </a:ext>
            </a:extLst>
          </p:cNvPr>
          <p:cNvPicPr/>
          <p:nvPr/>
        </p:nvPicPr>
        <p:blipFill>
          <a:blip r:embed="rId4">
            <a:extLst>
              <a:ext uri="{28A0092B-C50C-407E-A947-70E740481C1C}">
                <a14:useLocalDpi xmlns:a14="http://schemas.microsoft.com/office/drawing/2010/main" val="0"/>
              </a:ext>
            </a:extLst>
          </a:blip>
          <a:stretch>
            <a:fillRect/>
          </a:stretch>
        </p:blipFill>
        <p:spPr>
          <a:xfrm>
            <a:off x="203662" y="157668"/>
            <a:ext cx="507076" cy="419649"/>
          </a:xfrm>
          <a:prstGeom prst="rect">
            <a:avLst/>
          </a:prstGeom>
        </p:spPr>
      </p:pic>
      <p:cxnSp>
        <p:nvCxnSpPr>
          <p:cNvPr id="13" name="Straight Connector 12">
            <a:extLst>
              <a:ext uri="{FF2B5EF4-FFF2-40B4-BE49-F238E27FC236}">
                <a16:creationId xmlns:a16="http://schemas.microsoft.com/office/drawing/2014/main" id="{C0C77BBF-3D13-4C6C-B5A7-B2E3C9FFC2CC}"/>
              </a:ext>
            </a:extLst>
          </p:cNvPr>
          <p:cNvCxnSpPr>
            <a:cxnSpLocks/>
          </p:cNvCxnSpPr>
          <p:nvPr/>
        </p:nvCxnSpPr>
        <p:spPr>
          <a:xfrm>
            <a:off x="0" y="694396"/>
            <a:ext cx="4769427" cy="0"/>
          </a:xfrm>
          <a:prstGeom prst="line">
            <a:avLst/>
          </a:prstGeom>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body" idx="1"/>
          </p:nvPr>
        </p:nvSpPr>
        <p:spPr>
          <a:xfrm>
            <a:off x="250783" y="182340"/>
            <a:ext cx="3396425" cy="42033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latin typeface="Leelawadee UI" panose="020B0502040204020203" pitchFamily="34" charset="-34"/>
                <a:cs typeface="Leelawadee UI" panose="020B0502040204020203" pitchFamily="34" charset="-34"/>
              </a:rPr>
              <a:t>Video demo c</a:t>
            </a:r>
            <a:r>
              <a:rPr lang="en-US" sz="1400">
                <a:latin typeface="Leelawadee UI" panose="020B0502040204020203" pitchFamily="34" charset="-34"/>
                <a:cs typeface="Leelawadee UI" panose="020B0502040204020203" pitchFamily="34" charset="-34"/>
              </a:rPr>
              <a:t>ác tính năng của ứng dụng</a:t>
            </a:r>
            <a:endParaRPr sz="1400">
              <a:latin typeface="Leelawadee UI" panose="020B0502040204020203" pitchFamily="34" charset="-34"/>
              <a:cs typeface="Leelawadee UI" panose="020B0502040204020203" pitchFamily="34" charset="-34"/>
            </a:endParaRPr>
          </a:p>
        </p:txBody>
      </p:sp>
      <p:sp>
        <p:nvSpPr>
          <p:cNvPr id="124" name="Shape 1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20</a:t>
            </a:fld>
            <a:endParaRPr/>
          </a:p>
        </p:txBody>
      </p:sp>
      <p:sp>
        <p:nvSpPr>
          <p:cNvPr id="7" name="Shape 60">
            <a:extLst>
              <a:ext uri="{FF2B5EF4-FFF2-40B4-BE49-F238E27FC236}">
                <a16:creationId xmlns:a16="http://schemas.microsoft.com/office/drawing/2014/main" id="{82372795-5720-405B-A6F5-A4AC7E3A9AE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8" name="Shape 282">
            <a:extLst>
              <a:ext uri="{FF2B5EF4-FFF2-40B4-BE49-F238E27FC236}">
                <a16:creationId xmlns:a16="http://schemas.microsoft.com/office/drawing/2014/main" id="{08A87FD7-28FA-4E4A-AE68-22D7A30E80B6}"/>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traight Connector 10">
            <a:extLst>
              <a:ext uri="{FF2B5EF4-FFF2-40B4-BE49-F238E27FC236}">
                <a16:creationId xmlns:a16="http://schemas.microsoft.com/office/drawing/2014/main" id="{F7716B6A-7F14-477A-8F89-02D3D6BF69A4}"/>
              </a:ext>
            </a:extLst>
          </p:cNvPr>
          <p:cNvCxnSpPr/>
          <p:nvPr/>
        </p:nvCxnSpPr>
        <p:spPr>
          <a:xfrm>
            <a:off x="0" y="571500"/>
            <a:ext cx="721129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todo">
            <a:hlinkClick r:id="" action="ppaction://media"/>
            <a:extLst>
              <a:ext uri="{FF2B5EF4-FFF2-40B4-BE49-F238E27FC236}">
                <a16:creationId xmlns:a16="http://schemas.microsoft.com/office/drawing/2014/main" id="{3A6E3101-0B39-425C-A7B2-BC6F51CF82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473" y="0"/>
            <a:ext cx="7045398" cy="4483812"/>
          </a:xfrm>
          <a:prstGeom prst="rect">
            <a:avLst/>
          </a:prstGeom>
        </p:spPr>
      </p:pic>
    </p:spTree>
    <p:extLst>
      <p:ext uri="{BB962C8B-B14F-4D97-AF65-F5344CB8AC3E}">
        <p14:creationId xmlns:p14="http://schemas.microsoft.com/office/powerpoint/2010/main" val="134456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body" idx="1"/>
          </p:nvPr>
        </p:nvSpPr>
        <p:spPr>
          <a:xfrm>
            <a:off x="250783" y="182340"/>
            <a:ext cx="3396425" cy="42033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latin typeface="Leelawadee UI" panose="020B0502040204020203" pitchFamily="34" charset="-34"/>
                <a:cs typeface="Leelawadee UI" panose="020B0502040204020203" pitchFamily="34" charset="-34"/>
              </a:rPr>
              <a:t>Video demo c</a:t>
            </a:r>
            <a:r>
              <a:rPr lang="en-US" sz="1400">
                <a:latin typeface="Leelawadee UI" panose="020B0502040204020203" pitchFamily="34" charset="-34"/>
                <a:cs typeface="Leelawadee UI" panose="020B0502040204020203" pitchFamily="34" charset="-34"/>
              </a:rPr>
              <a:t>ác tính năng của ứng dụng</a:t>
            </a:r>
            <a:endParaRPr sz="1400">
              <a:latin typeface="Leelawadee UI" panose="020B0502040204020203" pitchFamily="34" charset="-34"/>
              <a:cs typeface="Leelawadee UI" panose="020B0502040204020203" pitchFamily="34" charset="-34"/>
            </a:endParaRPr>
          </a:p>
        </p:txBody>
      </p:sp>
      <p:sp>
        <p:nvSpPr>
          <p:cNvPr id="124" name="Shape 1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21</a:t>
            </a:fld>
            <a:endParaRPr/>
          </a:p>
        </p:txBody>
      </p:sp>
      <p:sp>
        <p:nvSpPr>
          <p:cNvPr id="7" name="Shape 60">
            <a:extLst>
              <a:ext uri="{FF2B5EF4-FFF2-40B4-BE49-F238E27FC236}">
                <a16:creationId xmlns:a16="http://schemas.microsoft.com/office/drawing/2014/main" id="{82372795-5720-405B-A6F5-A4AC7E3A9AE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8" name="Shape 282">
            <a:extLst>
              <a:ext uri="{FF2B5EF4-FFF2-40B4-BE49-F238E27FC236}">
                <a16:creationId xmlns:a16="http://schemas.microsoft.com/office/drawing/2014/main" id="{08A87FD7-28FA-4E4A-AE68-22D7A30E80B6}"/>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traight Connector 10">
            <a:extLst>
              <a:ext uri="{FF2B5EF4-FFF2-40B4-BE49-F238E27FC236}">
                <a16:creationId xmlns:a16="http://schemas.microsoft.com/office/drawing/2014/main" id="{F7716B6A-7F14-477A-8F89-02D3D6BF69A4}"/>
              </a:ext>
            </a:extLst>
          </p:cNvPr>
          <p:cNvCxnSpPr/>
          <p:nvPr/>
        </p:nvCxnSpPr>
        <p:spPr>
          <a:xfrm>
            <a:off x="0" y="571500"/>
            <a:ext cx="721129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2" name="schedule">
            <a:hlinkClick r:id="" action="ppaction://media"/>
            <a:extLst>
              <a:ext uri="{FF2B5EF4-FFF2-40B4-BE49-F238E27FC236}">
                <a16:creationId xmlns:a16="http://schemas.microsoft.com/office/drawing/2014/main" id="{429A76A8-F9FD-4125-ACE9-33091589CB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61774"/>
            <a:ext cx="7051043" cy="4310226"/>
          </a:xfrm>
          <a:prstGeom prst="rect">
            <a:avLst/>
          </a:prstGeom>
        </p:spPr>
      </p:pic>
    </p:spTree>
    <p:extLst>
      <p:ext uri="{BB962C8B-B14F-4D97-AF65-F5344CB8AC3E}">
        <p14:creationId xmlns:p14="http://schemas.microsoft.com/office/powerpoint/2010/main" val="257695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body" idx="1"/>
          </p:nvPr>
        </p:nvSpPr>
        <p:spPr>
          <a:xfrm>
            <a:off x="250783" y="182340"/>
            <a:ext cx="3396425" cy="42033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400">
                <a:latin typeface="Leelawadee UI" panose="020B0502040204020203" pitchFamily="34" charset="-34"/>
                <a:cs typeface="Leelawadee UI" panose="020B0502040204020203" pitchFamily="34" charset="-34"/>
              </a:rPr>
              <a:t>Video demo c</a:t>
            </a:r>
            <a:r>
              <a:rPr lang="en-US" sz="1400">
                <a:latin typeface="Leelawadee UI" panose="020B0502040204020203" pitchFamily="34" charset="-34"/>
                <a:cs typeface="Leelawadee UI" panose="020B0502040204020203" pitchFamily="34" charset="-34"/>
              </a:rPr>
              <a:t>ác tính năng của ứng dụng</a:t>
            </a:r>
            <a:endParaRPr sz="1400">
              <a:latin typeface="Leelawadee UI" panose="020B0502040204020203" pitchFamily="34" charset="-34"/>
              <a:cs typeface="Leelawadee UI" panose="020B0502040204020203" pitchFamily="34" charset="-34"/>
            </a:endParaRPr>
          </a:p>
        </p:txBody>
      </p:sp>
      <p:sp>
        <p:nvSpPr>
          <p:cNvPr id="124" name="Shape 1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22</a:t>
            </a:fld>
            <a:endParaRPr/>
          </a:p>
        </p:txBody>
      </p:sp>
      <p:sp>
        <p:nvSpPr>
          <p:cNvPr id="7" name="Shape 60">
            <a:extLst>
              <a:ext uri="{FF2B5EF4-FFF2-40B4-BE49-F238E27FC236}">
                <a16:creationId xmlns:a16="http://schemas.microsoft.com/office/drawing/2014/main" id="{82372795-5720-405B-A6F5-A4AC7E3A9AE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8" name="Shape 282">
            <a:extLst>
              <a:ext uri="{FF2B5EF4-FFF2-40B4-BE49-F238E27FC236}">
                <a16:creationId xmlns:a16="http://schemas.microsoft.com/office/drawing/2014/main" id="{08A87FD7-28FA-4E4A-AE68-22D7A30E80B6}"/>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 name="Straight Connector 10">
            <a:extLst>
              <a:ext uri="{FF2B5EF4-FFF2-40B4-BE49-F238E27FC236}">
                <a16:creationId xmlns:a16="http://schemas.microsoft.com/office/drawing/2014/main" id="{F7716B6A-7F14-477A-8F89-02D3D6BF69A4}"/>
              </a:ext>
            </a:extLst>
          </p:cNvPr>
          <p:cNvCxnSpPr/>
          <p:nvPr/>
        </p:nvCxnSpPr>
        <p:spPr>
          <a:xfrm>
            <a:off x="0" y="571500"/>
            <a:ext cx="7211291"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3" name="noti">
            <a:hlinkClick r:id="" action="ppaction://media"/>
            <a:extLst>
              <a:ext uri="{FF2B5EF4-FFF2-40B4-BE49-F238E27FC236}">
                <a16:creationId xmlns:a16="http://schemas.microsoft.com/office/drawing/2014/main" id="{0F882636-3B47-4AED-A0AC-392FB32398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3" y="0"/>
            <a:ext cx="9109075" cy="5143500"/>
          </a:xfrm>
          <a:prstGeom prst="rect">
            <a:avLst/>
          </a:prstGeom>
        </p:spPr>
      </p:pic>
    </p:spTree>
    <p:extLst>
      <p:ext uri="{BB962C8B-B14F-4D97-AF65-F5344CB8AC3E}">
        <p14:creationId xmlns:p14="http://schemas.microsoft.com/office/powerpoint/2010/main" val="338224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solidFill>
                  <a:srgbClr val="1155CC"/>
                </a:solidFill>
              </a:rPr>
              <a:t>4.</a:t>
            </a:r>
            <a:endParaRPr>
              <a:solidFill>
                <a:srgbClr val="1155CC"/>
              </a:solidFill>
            </a:endParaRPr>
          </a:p>
          <a:p>
            <a:pPr marL="0" lvl="0" indent="0" rtl="0">
              <a:spcBef>
                <a:spcPts val="0"/>
              </a:spcBef>
              <a:spcAft>
                <a:spcPts val="0"/>
              </a:spcAft>
              <a:buNone/>
            </a:pPr>
            <a:r>
              <a:rPr lang="en-US">
                <a:latin typeface="Leelawadee UI" panose="020B0502040204020203" pitchFamily="34" charset="-34"/>
                <a:cs typeface="Leelawadee UI" panose="020B0502040204020203" pitchFamily="34" charset="-34"/>
              </a:rPr>
              <a:t>Tổng kết</a:t>
            </a:r>
            <a:endParaRPr>
              <a:latin typeface="Leelawadee UI" panose="020B0502040204020203" pitchFamily="34" charset="-34"/>
              <a:cs typeface="Leelawadee UI" panose="020B0502040204020203" pitchFamily="34" charset="-34"/>
            </a:endParaRPr>
          </a:p>
        </p:txBody>
      </p:sp>
      <p:sp>
        <p:nvSpPr>
          <p:cNvPr id="83" name="Shape 83"/>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23</a:t>
            </a:fld>
            <a:endParaRPr/>
          </a:p>
        </p:txBody>
      </p:sp>
      <p:sp>
        <p:nvSpPr>
          <p:cNvPr id="4" name="Shape 60">
            <a:extLst>
              <a:ext uri="{FF2B5EF4-FFF2-40B4-BE49-F238E27FC236}">
                <a16:creationId xmlns:a16="http://schemas.microsoft.com/office/drawing/2014/main" id="{87562EFC-D74D-44C6-B558-34120EB3FC6C}"/>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5" name="Shape 282">
            <a:extLst>
              <a:ext uri="{FF2B5EF4-FFF2-40B4-BE49-F238E27FC236}">
                <a16:creationId xmlns:a16="http://schemas.microsoft.com/office/drawing/2014/main" id="{A1D02092-AFB1-4EC5-A3A2-32B7FF0A6B74}"/>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48257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Shape 83"/>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24</a:t>
            </a:fld>
            <a:endParaRPr/>
          </a:p>
        </p:txBody>
      </p:sp>
      <p:sp>
        <p:nvSpPr>
          <p:cNvPr id="6" name="Shape 60">
            <a:extLst>
              <a:ext uri="{FF2B5EF4-FFF2-40B4-BE49-F238E27FC236}">
                <a16:creationId xmlns:a16="http://schemas.microsoft.com/office/drawing/2014/main" id="{ED7E98F8-63AE-4573-BE63-29CF92E79E22}"/>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7" name="Shape 282">
            <a:extLst>
              <a:ext uri="{FF2B5EF4-FFF2-40B4-BE49-F238E27FC236}">
                <a16:creationId xmlns:a16="http://schemas.microsoft.com/office/drawing/2014/main" id="{2A56C77E-11C9-4B68-9FE1-D466EAB6A0A5}"/>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67">
            <a:extLst>
              <a:ext uri="{FF2B5EF4-FFF2-40B4-BE49-F238E27FC236}">
                <a16:creationId xmlns:a16="http://schemas.microsoft.com/office/drawing/2014/main" id="{B5FA5D31-FC31-4D9F-BAE9-618D97206F1C}"/>
              </a:ext>
            </a:extLst>
          </p:cNvPr>
          <p:cNvSpPr txBox="1">
            <a:spLocks/>
          </p:cNvSpPr>
          <p:nvPr/>
        </p:nvSpPr>
        <p:spPr>
          <a:xfrm>
            <a:off x="477980" y="1719637"/>
            <a:ext cx="5590309" cy="15170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a:latin typeface="Leelawadee UI" panose="020B0502040204020203" pitchFamily="34" charset="-34"/>
                <a:cs typeface="Leelawadee UI" panose="020B0502040204020203" pitchFamily="34" charset="-34"/>
              </a:rPr>
              <a:t>Ứng dụng đ</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ợc phát triển theo đúng h</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ớng dự tính và kế hoạch. Tuy gặp khá nhiều khó khăn trong b</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ớc đầu tiếp cận khối l</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ợng lớn kiến thức của môn học và phân chia công việc, quản lý tiến độ, sản phẩm đã hoàn thiện đúng thời hạn và có thể đ</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ợc sử dụng nh</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 mong muốn ban đầu của cả nhóm.</a:t>
            </a:r>
            <a:endParaRPr lang="vi-VN" sz="1400">
              <a:latin typeface="Leelawadee UI" panose="020B0502040204020203" pitchFamily="34" charset="-34"/>
              <a:cs typeface="Leelawadee UI" panose="020B0502040204020203" pitchFamily="34" charset="-34"/>
            </a:endParaRPr>
          </a:p>
        </p:txBody>
      </p:sp>
      <p:sp>
        <p:nvSpPr>
          <p:cNvPr id="9" name="Shape 67">
            <a:extLst>
              <a:ext uri="{FF2B5EF4-FFF2-40B4-BE49-F238E27FC236}">
                <a16:creationId xmlns:a16="http://schemas.microsoft.com/office/drawing/2014/main" id="{A4BAB956-6F44-415B-AC4B-F2EACC296B36}"/>
              </a:ext>
            </a:extLst>
          </p:cNvPr>
          <p:cNvSpPr txBox="1">
            <a:spLocks/>
          </p:cNvSpPr>
          <p:nvPr/>
        </p:nvSpPr>
        <p:spPr>
          <a:xfrm>
            <a:off x="477979" y="1289523"/>
            <a:ext cx="5590309" cy="430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Tổng kết</a:t>
            </a:r>
          </a:p>
        </p:txBody>
      </p:sp>
    </p:spTree>
    <p:extLst>
      <p:ext uri="{BB962C8B-B14F-4D97-AF65-F5344CB8AC3E}">
        <p14:creationId xmlns:p14="http://schemas.microsoft.com/office/powerpoint/2010/main" val="262448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Shape 83"/>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25</a:t>
            </a:fld>
            <a:endParaRPr/>
          </a:p>
        </p:txBody>
      </p:sp>
      <p:sp>
        <p:nvSpPr>
          <p:cNvPr id="6" name="Shape 60">
            <a:extLst>
              <a:ext uri="{FF2B5EF4-FFF2-40B4-BE49-F238E27FC236}">
                <a16:creationId xmlns:a16="http://schemas.microsoft.com/office/drawing/2014/main" id="{ED7E98F8-63AE-4573-BE63-29CF92E79E22}"/>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7" name="Shape 282">
            <a:extLst>
              <a:ext uri="{FF2B5EF4-FFF2-40B4-BE49-F238E27FC236}">
                <a16:creationId xmlns:a16="http://schemas.microsoft.com/office/drawing/2014/main" id="{2A56C77E-11C9-4B68-9FE1-D466EAB6A0A5}"/>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67">
            <a:extLst>
              <a:ext uri="{FF2B5EF4-FFF2-40B4-BE49-F238E27FC236}">
                <a16:creationId xmlns:a16="http://schemas.microsoft.com/office/drawing/2014/main" id="{B5FA5D31-FC31-4D9F-BAE9-618D97206F1C}"/>
              </a:ext>
            </a:extLst>
          </p:cNvPr>
          <p:cNvSpPr txBox="1">
            <a:spLocks/>
          </p:cNvSpPr>
          <p:nvPr/>
        </p:nvSpPr>
        <p:spPr>
          <a:xfrm>
            <a:off x="477979" y="995433"/>
            <a:ext cx="5590309" cy="1269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lgn="just">
              <a:buClr>
                <a:schemeClr val="dk1"/>
              </a:buClr>
              <a:buSzPts val="1100"/>
              <a:buFont typeface="Arial"/>
              <a:buNone/>
            </a:pPr>
            <a:r>
              <a:rPr lang="en-US" sz="1400">
                <a:latin typeface="Leelawadee UI" panose="020B0502040204020203" pitchFamily="34" charset="-34"/>
                <a:cs typeface="Leelawadee UI" panose="020B0502040204020203" pitchFamily="34" charset="-34"/>
              </a:rPr>
              <a:t>Trong quá trình làm việc nhóm và xây dựng sản phẩm, nhóm đã đạt đ</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ợc:</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Khả năng làm việc nhóm, phân chia công việc và quản lý tiến độ.</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Tiếp thu kiến thức mới, giúp đỡ nhau cùng hoàn thiện sản phẩm.</a:t>
            </a:r>
          </a:p>
        </p:txBody>
      </p:sp>
      <p:sp>
        <p:nvSpPr>
          <p:cNvPr id="9" name="Shape 67">
            <a:extLst>
              <a:ext uri="{FF2B5EF4-FFF2-40B4-BE49-F238E27FC236}">
                <a16:creationId xmlns:a16="http://schemas.microsoft.com/office/drawing/2014/main" id="{8F8655CA-25D2-4D05-8883-9195FEDD2AF2}"/>
              </a:ext>
            </a:extLst>
          </p:cNvPr>
          <p:cNvSpPr txBox="1">
            <a:spLocks/>
          </p:cNvSpPr>
          <p:nvPr/>
        </p:nvSpPr>
        <p:spPr>
          <a:xfrm>
            <a:off x="477979" y="565319"/>
            <a:ext cx="5590309" cy="430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Nhận xét và đánh giá</a:t>
            </a:r>
          </a:p>
        </p:txBody>
      </p:sp>
      <p:sp>
        <p:nvSpPr>
          <p:cNvPr id="10" name="Shape 67">
            <a:extLst>
              <a:ext uri="{FF2B5EF4-FFF2-40B4-BE49-F238E27FC236}">
                <a16:creationId xmlns:a16="http://schemas.microsoft.com/office/drawing/2014/main" id="{E86DA0F2-8159-46A5-A951-7ADD8AD60AA7}"/>
              </a:ext>
            </a:extLst>
          </p:cNvPr>
          <p:cNvSpPr txBox="1">
            <a:spLocks/>
          </p:cNvSpPr>
          <p:nvPr/>
        </p:nvSpPr>
        <p:spPr>
          <a:xfrm>
            <a:off x="477978" y="2243390"/>
            <a:ext cx="5590309" cy="1269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lgn="just">
              <a:buClr>
                <a:schemeClr val="dk1"/>
              </a:buClr>
              <a:buSzPts val="1100"/>
              <a:buNone/>
            </a:pPr>
            <a:r>
              <a:rPr lang="en-US" sz="1400">
                <a:latin typeface="Leelawadee UI" panose="020B0502040204020203" pitchFamily="34" charset="-34"/>
                <a:cs typeface="Leelawadee UI" panose="020B0502040204020203" pitchFamily="34" charset="-34"/>
              </a:rPr>
              <a:t>Tuy đã hoàn thiện các chức năng c</a:t>
            </a:r>
            <a:r>
              <a:rPr lang="vi-VN" sz="1400">
                <a:latin typeface="Leelawadee UI" panose="020B0502040204020203" pitchFamily="34" charset="-34"/>
                <a:cs typeface="Leelawadee UI" panose="020B0502040204020203" pitchFamily="34" charset="-34"/>
              </a:rPr>
              <a:t>ơ</a:t>
            </a:r>
            <a:r>
              <a:rPr lang="en-US" sz="1400">
                <a:latin typeface="Leelawadee UI" panose="020B0502040204020203" pitchFamily="34" charset="-34"/>
                <a:cs typeface="Leelawadee UI" panose="020B0502040204020203" pitchFamily="34" charset="-34"/>
              </a:rPr>
              <a:t> bản, ứng dụng miniCalendar vẫn còn nhiều điểm có thể cải tiến để nâng cao chất l</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ợng cũng nh</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 trải nghiệm ng</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ời dùng nh</a:t>
            </a:r>
            <a:r>
              <a:rPr lang="vi-VN" sz="1400">
                <a:latin typeface="Leelawadee UI" panose="020B0502040204020203" pitchFamily="34" charset="-34"/>
                <a:cs typeface="Leelawadee UI" panose="020B0502040204020203" pitchFamily="34" charset="-34"/>
              </a:rPr>
              <a:t>ư</a:t>
            </a:r>
            <a:endParaRPr lang="en-US" sz="1400">
              <a:latin typeface="Leelawadee UI" panose="020B0502040204020203" pitchFamily="34" charset="-34"/>
              <a:cs typeface="Leelawadee UI" panose="020B0502040204020203" pitchFamily="34" charset="-34"/>
            </a:endParaRP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Cải thiện, nâng cao mảng UI/UX.</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Cải thiện tính tiến hoá của ứng dụng.</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Cài đặt thêm các tính năng đặc biệt khác.</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Mở rộng dữ liệu ng</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ời dùng, liên kết với cloud server.</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a:t>
            </a:r>
          </a:p>
        </p:txBody>
      </p:sp>
    </p:spTree>
    <p:extLst>
      <p:ext uri="{BB962C8B-B14F-4D97-AF65-F5344CB8AC3E}">
        <p14:creationId xmlns:p14="http://schemas.microsoft.com/office/powerpoint/2010/main" val="39423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3" name="Shape 83"/>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26</a:t>
            </a:fld>
            <a:endParaRPr/>
          </a:p>
        </p:txBody>
      </p:sp>
      <p:sp>
        <p:nvSpPr>
          <p:cNvPr id="6" name="Shape 60">
            <a:extLst>
              <a:ext uri="{FF2B5EF4-FFF2-40B4-BE49-F238E27FC236}">
                <a16:creationId xmlns:a16="http://schemas.microsoft.com/office/drawing/2014/main" id="{ED7E98F8-63AE-4573-BE63-29CF92E79E22}"/>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7" name="Shape 282">
            <a:extLst>
              <a:ext uri="{FF2B5EF4-FFF2-40B4-BE49-F238E27FC236}">
                <a16:creationId xmlns:a16="http://schemas.microsoft.com/office/drawing/2014/main" id="{2A56C77E-11C9-4B68-9FE1-D466EAB6A0A5}"/>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67">
            <a:extLst>
              <a:ext uri="{FF2B5EF4-FFF2-40B4-BE49-F238E27FC236}">
                <a16:creationId xmlns:a16="http://schemas.microsoft.com/office/drawing/2014/main" id="{B5FA5D31-FC31-4D9F-BAE9-618D97206F1C}"/>
              </a:ext>
            </a:extLst>
          </p:cNvPr>
          <p:cNvSpPr txBox="1">
            <a:spLocks/>
          </p:cNvSpPr>
          <p:nvPr/>
        </p:nvSpPr>
        <p:spPr>
          <a:xfrm>
            <a:off x="405243" y="3122412"/>
            <a:ext cx="5590309" cy="8780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lgn="just">
              <a:buClr>
                <a:schemeClr val="dk1"/>
              </a:buClr>
              <a:buSzPts val="1100"/>
              <a:buNone/>
            </a:pPr>
            <a:endParaRPr lang="en-US" sz="1400">
              <a:latin typeface="Leelawadee UI" panose="020B0502040204020203" pitchFamily="34" charset="-34"/>
              <a:cs typeface="Leelawadee UI" panose="020B0502040204020203" pitchFamily="34" charset="-34"/>
            </a:endParaRPr>
          </a:p>
        </p:txBody>
      </p:sp>
      <p:sp>
        <p:nvSpPr>
          <p:cNvPr id="14" name="Shape 67">
            <a:extLst>
              <a:ext uri="{FF2B5EF4-FFF2-40B4-BE49-F238E27FC236}">
                <a16:creationId xmlns:a16="http://schemas.microsoft.com/office/drawing/2014/main" id="{71AB43CA-F6FB-4191-A2D5-39089F093E15}"/>
              </a:ext>
            </a:extLst>
          </p:cNvPr>
          <p:cNvSpPr txBox="1">
            <a:spLocks/>
          </p:cNvSpPr>
          <p:nvPr/>
        </p:nvSpPr>
        <p:spPr>
          <a:xfrm>
            <a:off x="477979" y="995433"/>
            <a:ext cx="5590309" cy="1269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lgn="just">
              <a:buClr>
                <a:schemeClr val="dk1"/>
              </a:buClr>
              <a:buSzPts val="1100"/>
              <a:buFont typeface="Arial"/>
              <a:buNone/>
            </a:pPr>
            <a:r>
              <a:rPr lang="en-US" sz="1400">
                <a:latin typeface="Leelawadee UI" panose="020B0502040204020203" pitchFamily="34" charset="-34"/>
                <a:cs typeface="Leelawadee UI" panose="020B0502040204020203" pitchFamily="34" charset="-34"/>
              </a:rPr>
              <a:t>Họp nhóm, thống nhất và phân chia công việc. Trong quá trình thực hiện có sự giúp đỡ, hỗ trợ lẫn nhau trong việc thiết kế dữ liệu, cài đặt các tính năng và giao diện ng</a:t>
            </a:r>
            <a:r>
              <a:rPr lang="vi-VN" sz="1400">
                <a:latin typeface="Leelawadee UI" panose="020B0502040204020203" pitchFamily="34" charset="-34"/>
                <a:cs typeface="Leelawadee UI" panose="020B0502040204020203" pitchFamily="34" charset="-34"/>
              </a:rPr>
              <a:t>ư</a:t>
            </a:r>
            <a:r>
              <a:rPr lang="en-US" sz="1400">
                <a:latin typeface="Leelawadee UI" panose="020B0502040204020203" pitchFamily="34" charset="-34"/>
                <a:cs typeface="Leelawadee UI" panose="020B0502040204020203" pitchFamily="34" charset="-34"/>
              </a:rPr>
              <a:t>ời dùng.</a:t>
            </a:r>
          </a:p>
        </p:txBody>
      </p:sp>
      <p:sp>
        <p:nvSpPr>
          <p:cNvPr id="15" name="Shape 67">
            <a:extLst>
              <a:ext uri="{FF2B5EF4-FFF2-40B4-BE49-F238E27FC236}">
                <a16:creationId xmlns:a16="http://schemas.microsoft.com/office/drawing/2014/main" id="{F02F04E4-EB08-471C-88B9-24009D45CD1C}"/>
              </a:ext>
            </a:extLst>
          </p:cNvPr>
          <p:cNvSpPr txBox="1">
            <a:spLocks/>
          </p:cNvSpPr>
          <p:nvPr/>
        </p:nvSpPr>
        <p:spPr>
          <a:xfrm>
            <a:off x="477979" y="565319"/>
            <a:ext cx="5590309" cy="430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Phân rã công việc</a:t>
            </a:r>
          </a:p>
        </p:txBody>
      </p:sp>
      <p:sp>
        <p:nvSpPr>
          <p:cNvPr id="17" name="Shape 67">
            <a:extLst>
              <a:ext uri="{FF2B5EF4-FFF2-40B4-BE49-F238E27FC236}">
                <a16:creationId xmlns:a16="http://schemas.microsoft.com/office/drawing/2014/main" id="{BEBEDB5D-938E-411E-87EC-8E6CDC80BC21}"/>
              </a:ext>
            </a:extLst>
          </p:cNvPr>
          <p:cNvSpPr txBox="1">
            <a:spLocks/>
          </p:cNvSpPr>
          <p:nvPr/>
        </p:nvSpPr>
        <p:spPr>
          <a:xfrm>
            <a:off x="477979" y="1852627"/>
            <a:ext cx="5590309" cy="1269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lgn="just">
              <a:buClr>
                <a:schemeClr val="dk1"/>
              </a:buClr>
              <a:buSzPts val="1100"/>
              <a:buFont typeface="Arial"/>
              <a:buNone/>
            </a:pPr>
            <a:r>
              <a:rPr lang="en-US" sz="1400">
                <a:latin typeface="Leelawadee UI" panose="020B0502040204020203" pitchFamily="34" charset="-34"/>
                <a:cs typeface="Leelawadee UI" panose="020B0502040204020203" pitchFamily="34" charset="-34"/>
              </a:rPr>
              <a:t>Cài đặt tính năng:</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Notification (Phan Hoàng Nhân)</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Schedule (Hồng Gia Lập)</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Appointment (Nguyễn Thành Luân)</a:t>
            </a:r>
          </a:p>
          <a:p>
            <a:pPr marL="285750" indent="-285750" algn="just">
              <a:buClr>
                <a:schemeClr val="dk1"/>
              </a:buClr>
              <a:buSzPts val="1100"/>
              <a:buFontTx/>
              <a:buChar char="-"/>
            </a:pPr>
            <a:r>
              <a:rPr lang="en-US" sz="1400">
                <a:latin typeface="Leelawadee UI" panose="020B0502040204020203" pitchFamily="34" charset="-34"/>
                <a:cs typeface="Leelawadee UI" panose="020B0502040204020203" pitchFamily="34" charset="-34"/>
              </a:rPr>
              <a:t>TodoList (Phan Thanh Tùng)</a:t>
            </a:r>
          </a:p>
          <a:p>
            <a:pPr marL="0" indent="0" algn="just">
              <a:buClr>
                <a:schemeClr val="dk1"/>
              </a:buClr>
              <a:buSzPts val="1100"/>
              <a:buNone/>
            </a:pPr>
            <a:r>
              <a:rPr lang="en-US" sz="1400">
                <a:latin typeface="Leelawadee UI" panose="020B0502040204020203" pitchFamily="34" charset="-34"/>
                <a:cs typeface="Leelawadee UI" panose="020B0502040204020203" pitchFamily="34" charset="-34"/>
              </a:rPr>
              <a:t>File báo cáo (cả nhóm)</a:t>
            </a:r>
          </a:p>
          <a:p>
            <a:pPr marL="0" indent="0" algn="just">
              <a:buClr>
                <a:schemeClr val="dk1"/>
              </a:buClr>
              <a:buSzPts val="1100"/>
              <a:buNone/>
            </a:pPr>
            <a:r>
              <a:rPr lang="en-US" sz="1400">
                <a:latin typeface="Leelawadee UI" panose="020B0502040204020203" pitchFamily="34" charset="-34"/>
                <a:cs typeface="Leelawadee UI" panose="020B0502040204020203" pitchFamily="34" charset="-34"/>
              </a:rPr>
              <a:t>Slide thuyết trình (Nguyễn Thành Luân)</a:t>
            </a:r>
          </a:p>
        </p:txBody>
      </p:sp>
    </p:spTree>
    <p:extLst>
      <p:ext uri="{BB962C8B-B14F-4D97-AF65-F5344CB8AC3E}">
        <p14:creationId xmlns:p14="http://schemas.microsoft.com/office/powerpoint/2010/main" val="291568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ctrTitle" idx="4294967295"/>
          </p:nvPr>
        </p:nvSpPr>
        <p:spPr>
          <a:xfrm>
            <a:off x="2657177" y="3188051"/>
            <a:ext cx="4094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000">
                <a:solidFill>
                  <a:srgbClr val="FFFFFF"/>
                </a:solidFill>
              </a:rPr>
              <a:t>Thanks for listening! </a:t>
            </a:r>
            <a:endParaRPr sz="6000">
              <a:solidFill>
                <a:srgbClr val="FFFFFF"/>
              </a:solidFill>
            </a:endParaRPr>
          </a:p>
        </p:txBody>
      </p:sp>
      <p:sp>
        <p:nvSpPr>
          <p:cNvPr id="103" name="Shape 103"/>
          <p:cNvSpPr/>
          <p:nvPr/>
        </p:nvSpPr>
        <p:spPr>
          <a:xfrm>
            <a:off x="4752245" y="839202"/>
            <a:ext cx="1343513" cy="1361401"/>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4" name="Shape 104"/>
          <p:cNvSpPr/>
          <p:nvPr/>
        </p:nvSpPr>
        <p:spPr>
          <a:xfrm rot="1472949">
            <a:off x="3530682" y="1518930"/>
            <a:ext cx="785493" cy="765157"/>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5" name="Shape 105"/>
          <p:cNvSpPr/>
          <p:nvPr/>
        </p:nvSpPr>
        <p:spPr>
          <a:xfrm>
            <a:off x="4492396" y="709100"/>
            <a:ext cx="343890" cy="334173"/>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6" name="Shape 106"/>
          <p:cNvSpPr/>
          <p:nvPr/>
        </p:nvSpPr>
        <p:spPr>
          <a:xfrm rot="2487341">
            <a:off x="4271227" y="2225434"/>
            <a:ext cx="244676" cy="237762"/>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6D9EEB"/>
              </a:solidFill>
            </a:endParaRPr>
          </a:p>
        </p:txBody>
      </p:sp>
      <p:sp>
        <p:nvSpPr>
          <p:cNvPr id="107" name="Shape 107"/>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7" name="Shape 137"/>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rgbClr val="999999"/>
                </a:solidFill>
              </a:rPr>
              <a:t>3</a:t>
            </a:fld>
            <a:endParaRPr>
              <a:solidFill>
                <a:srgbClr val="999999"/>
              </a:solidFill>
            </a:endParaRPr>
          </a:p>
        </p:txBody>
      </p:sp>
      <p:sp>
        <p:nvSpPr>
          <p:cNvPr id="6" name="Shape 74">
            <a:extLst>
              <a:ext uri="{FF2B5EF4-FFF2-40B4-BE49-F238E27FC236}">
                <a16:creationId xmlns:a16="http://schemas.microsoft.com/office/drawing/2014/main" id="{2C892AF6-DE52-4BD3-9172-B03964A03C0A}"/>
              </a:ext>
            </a:extLst>
          </p:cNvPr>
          <p:cNvSpPr txBox="1">
            <a:spLocks/>
          </p:cNvSpPr>
          <p:nvPr/>
        </p:nvSpPr>
        <p:spPr>
          <a:xfrm>
            <a:off x="2357270" y="767713"/>
            <a:ext cx="4429459"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3600">
                <a:solidFill>
                  <a:srgbClr val="FFFFFF"/>
                </a:solidFill>
              </a:rPr>
              <a:t>Tổng quan:</a:t>
            </a:r>
          </a:p>
        </p:txBody>
      </p:sp>
      <p:sp>
        <p:nvSpPr>
          <p:cNvPr id="7" name="Shape 75">
            <a:extLst>
              <a:ext uri="{FF2B5EF4-FFF2-40B4-BE49-F238E27FC236}">
                <a16:creationId xmlns:a16="http://schemas.microsoft.com/office/drawing/2014/main" id="{74B12F8A-9CCB-4E8B-A79B-031EAD9FBD78}"/>
              </a:ext>
            </a:extLst>
          </p:cNvPr>
          <p:cNvSpPr txBox="1">
            <a:spLocks/>
          </p:cNvSpPr>
          <p:nvPr/>
        </p:nvSpPr>
        <p:spPr>
          <a:xfrm>
            <a:off x="2357270" y="1932708"/>
            <a:ext cx="5489332" cy="151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1pPr>
            <a:lvl2pPr marL="914400" marR="0" lvl="1"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2pPr>
            <a:lvl3pPr marL="1371600" marR="0" lvl="2"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3pPr>
            <a:lvl4pPr marL="1828800" marR="0" lvl="3"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4pPr>
            <a:lvl5pPr marL="2286000" marR="0" lvl="4"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5pPr>
            <a:lvl6pPr marL="2743200" marR="0" lvl="5"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6pPr>
            <a:lvl7pPr marL="3200400" marR="0" lvl="6"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7pPr>
            <a:lvl8pPr marL="3657600" marR="0" lvl="7"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8pPr>
            <a:lvl9pPr marL="4114800" marR="0" lvl="8" indent="-3429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9pPr>
          </a:lstStyle>
          <a:p>
            <a:pPr marL="0" indent="0">
              <a:buFont typeface="Lato Light"/>
              <a:buNone/>
            </a:pPr>
            <a:r>
              <a:rPr lang="vi-VN">
                <a:solidFill>
                  <a:srgbClr val="FFFFFF"/>
                </a:solidFill>
                <a:latin typeface="Leelawadee UI" panose="020B0502040204020203" pitchFamily="34" charset="-34"/>
                <a:cs typeface="Leelawadee UI" panose="020B0502040204020203" pitchFamily="34" charset="-34"/>
              </a:rPr>
              <a:t>1. Giới thiệu</a:t>
            </a:r>
          </a:p>
          <a:p>
            <a:pPr marL="0" indent="0">
              <a:buFont typeface="Lato Light"/>
              <a:buNone/>
            </a:pPr>
            <a:r>
              <a:rPr lang="vi-VN">
                <a:solidFill>
                  <a:srgbClr val="FFFFFF"/>
                </a:solidFill>
                <a:latin typeface="Leelawadee UI" panose="020B0502040204020203" pitchFamily="34" charset="-34"/>
                <a:cs typeface="Leelawadee UI" panose="020B0502040204020203" pitchFamily="34" charset="-34"/>
              </a:rPr>
              <a:t>2. Giao diện </a:t>
            </a:r>
            <a:r>
              <a:rPr lang="en-US">
                <a:solidFill>
                  <a:srgbClr val="FFFFFF"/>
                </a:solidFill>
                <a:latin typeface="Leelawadee UI" panose="020B0502040204020203" pitchFamily="34" charset="-34"/>
                <a:cs typeface="Leelawadee UI" panose="020B0502040204020203" pitchFamily="34" charset="-34"/>
              </a:rPr>
              <a:t>ứng dụng</a:t>
            </a:r>
            <a:endParaRPr lang="vi-VN">
              <a:solidFill>
                <a:srgbClr val="FFFFFF"/>
              </a:solidFill>
              <a:latin typeface="Leelawadee UI" panose="020B0502040204020203" pitchFamily="34" charset="-34"/>
              <a:cs typeface="Leelawadee UI" panose="020B0502040204020203" pitchFamily="34" charset="-34"/>
            </a:endParaRPr>
          </a:p>
          <a:p>
            <a:pPr marL="0" indent="0">
              <a:buFont typeface="Lato Light"/>
              <a:buNone/>
            </a:pPr>
            <a:r>
              <a:rPr lang="vi-VN">
                <a:solidFill>
                  <a:srgbClr val="FFFFFF"/>
                </a:solidFill>
                <a:latin typeface="Leelawadee UI" panose="020B0502040204020203" pitchFamily="34" charset="-34"/>
                <a:cs typeface="Leelawadee UI" panose="020B0502040204020203" pitchFamily="34" charset="-34"/>
              </a:rPr>
              <a:t>3. </a:t>
            </a:r>
            <a:r>
              <a:rPr lang="en-US">
                <a:solidFill>
                  <a:srgbClr val="FFFFFF"/>
                </a:solidFill>
                <a:latin typeface="Leelawadee UI" panose="020B0502040204020203" pitchFamily="34" charset="-34"/>
                <a:cs typeface="Leelawadee UI" panose="020B0502040204020203" pitchFamily="34" charset="-34"/>
              </a:rPr>
              <a:t>Demo tính năng</a:t>
            </a:r>
            <a:endParaRPr lang="vi-VN">
              <a:solidFill>
                <a:srgbClr val="FFFFFF"/>
              </a:solidFill>
              <a:latin typeface="Leelawadee UI" panose="020B0502040204020203" pitchFamily="34" charset="-34"/>
              <a:cs typeface="Leelawadee UI" panose="020B0502040204020203" pitchFamily="34" charset="-34"/>
            </a:endParaRPr>
          </a:p>
          <a:p>
            <a:pPr marL="0" indent="0">
              <a:buFont typeface="Lato Light"/>
              <a:buNone/>
            </a:pPr>
            <a:r>
              <a:rPr lang="vi-VN">
                <a:solidFill>
                  <a:srgbClr val="FFFFFF"/>
                </a:solidFill>
                <a:latin typeface="Leelawadee UI" panose="020B0502040204020203" pitchFamily="34" charset="-34"/>
                <a:cs typeface="Leelawadee UI" panose="020B0502040204020203" pitchFamily="34" charset="-34"/>
              </a:rPr>
              <a:t>4. Tổng kết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6" name="Shape 9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a:t>
            </a:fld>
            <a:endParaRPr/>
          </a:p>
        </p:txBody>
      </p:sp>
      <p:sp>
        <p:nvSpPr>
          <p:cNvPr id="9" name="Shape 81">
            <a:extLst>
              <a:ext uri="{FF2B5EF4-FFF2-40B4-BE49-F238E27FC236}">
                <a16:creationId xmlns:a16="http://schemas.microsoft.com/office/drawing/2014/main" id="{5E2F2692-7E51-4DDC-A86E-1C4933EC9E21}"/>
              </a:ext>
            </a:extLst>
          </p:cNvPr>
          <p:cNvSpPr txBox="1">
            <a:spLocks/>
          </p:cNvSpPr>
          <p:nvPr/>
        </p:nvSpPr>
        <p:spPr>
          <a:xfrm>
            <a:off x="685800" y="2878750"/>
            <a:ext cx="39147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a:solidFill>
                  <a:srgbClr val="1155CC"/>
                </a:solidFill>
              </a:rPr>
              <a:t>1.</a:t>
            </a:r>
          </a:p>
          <a:p>
            <a:r>
              <a:rPr lang="en-US">
                <a:latin typeface="Leelawadee UI" panose="020B0502040204020203" pitchFamily="34" charset="-34"/>
                <a:cs typeface="Leelawadee UI" panose="020B0502040204020203" pitchFamily="34" charset="-34"/>
              </a:rPr>
              <a:t>Giới thiệu</a:t>
            </a:r>
          </a:p>
        </p:txBody>
      </p:sp>
      <p:sp>
        <p:nvSpPr>
          <p:cNvPr id="10" name="Shape 60">
            <a:extLst>
              <a:ext uri="{FF2B5EF4-FFF2-40B4-BE49-F238E27FC236}">
                <a16:creationId xmlns:a16="http://schemas.microsoft.com/office/drawing/2014/main" id="{0F766FFE-F9BC-4FFF-9A69-AE585AD3183A}"/>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1" name="Shape 282">
            <a:extLst>
              <a:ext uri="{FF2B5EF4-FFF2-40B4-BE49-F238E27FC236}">
                <a16:creationId xmlns:a16="http://schemas.microsoft.com/office/drawing/2014/main" id="{F412EA79-AD78-418D-B5EE-7ADF434D1CF9}"/>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6" name="Shape 9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sp>
        <p:nvSpPr>
          <p:cNvPr id="5" name="Shape 67">
            <a:extLst>
              <a:ext uri="{FF2B5EF4-FFF2-40B4-BE49-F238E27FC236}">
                <a16:creationId xmlns:a16="http://schemas.microsoft.com/office/drawing/2014/main" id="{096D39BD-C184-4AE3-A5C5-3596D2FDA196}"/>
              </a:ext>
            </a:extLst>
          </p:cNvPr>
          <p:cNvSpPr txBox="1">
            <a:spLocks/>
          </p:cNvSpPr>
          <p:nvPr/>
        </p:nvSpPr>
        <p:spPr>
          <a:xfrm>
            <a:off x="477982" y="527845"/>
            <a:ext cx="3626432" cy="742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Tên đề tài</a:t>
            </a:r>
            <a:endParaRPr lang="vi-VN" sz="1400">
              <a:latin typeface="Leelawadee UI" panose="020B0502040204020203" pitchFamily="34" charset="-34"/>
              <a:cs typeface="Leelawadee UI" panose="020B0502040204020203" pitchFamily="34" charset="-34"/>
            </a:endParaRPr>
          </a:p>
          <a:p>
            <a:pPr marL="0" indent="0">
              <a:buClr>
                <a:schemeClr val="dk1"/>
              </a:buClr>
              <a:buSzPts val="1100"/>
              <a:buFont typeface="Arial"/>
              <a:buNone/>
            </a:pPr>
            <a:r>
              <a:rPr lang="en-US" sz="1400">
                <a:latin typeface="Leelawadee UI" panose="020B0502040204020203" pitchFamily="34" charset="-34"/>
                <a:cs typeface="Leelawadee UI" panose="020B0502040204020203" pitchFamily="34" charset="-34"/>
              </a:rPr>
              <a:t>miniCalendar - Ứng dụng quản lý thời gian</a:t>
            </a:r>
            <a:endParaRPr lang="vi-VN" sz="1400">
              <a:latin typeface="Leelawadee UI" panose="020B0502040204020203" pitchFamily="34" charset="-34"/>
              <a:cs typeface="Leelawadee UI" panose="020B0502040204020203" pitchFamily="34" charset="-34"/>
            </a:endParaRPr>
          </a:p>
        </p:txBody>
      </p:sp>
      <p:sp>
        <p:nvSpPr>
          <p:cNvPr id="8" name="Shape 67">
            <a:extLst>
              <a:ext uri="{FF2B5EF4-FFF2-40B4-BE49-F238E27FC236}">
                <a16:creationId xmlns:a16="http://schemas.microsoft.com/office/drawing/2014/main" id="{67212D74-1378-4C3E-A524-7003145D3C36}"/>
              </a:ext>
            </a:extLst>
          </p:cNvPr>
          <p:cNvSpPr txBox="1">
            <a:spLocks/>
          </p:cNvSpPr>
          <p:nvPr/>
        </p:nvSpPr>
        <p:spPr>
          <a:xfrm>
            <a:off x="477982" y="1270796"/>
            <a:ext cx="5122718" cy="742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Mục đích</a:t>
            </a:r>
          </a:p>
          <a:p>
            <a:pPr marL="0" indent="0">
              <a:buClr>
                <a:schemeClr val="dk1"/>
              </a:buClr>
              <a:buSzPts val="1100"/>
              <a:buFont typeface="Arial"/>
              <a:buNone/>
            </a:pPr>
            <a:r>
              <a:rPr lang="en-US" sz="1400">
                <a:latin typeface="Leelawadee UI" panose="020B0502040204020203" pitchFamily="34" charset="-34"/>
                <a:cs typeface="Leelawadee UI" panose="020B0502040204020203" pitchFamily="34" charset="-34"/>
              </a:rPr>
              <a:t>Nhằm giúp cho các bạn học sinh, sinh viên quản lý, sử dụng thời gian một cách logic và hiệu quả.</a:t>
            </a:r>
            <a:endParaRPr lang="vi-VN" sz="1400">
              <a:latin typeface="Leelawadee UI" panose="020B0502040204020203" pitchFamily="34" charset="-34"/>
              <a:cs typeface="Leelawadee UI" panose="020B0502040204020203" pitchFamily="34" charset="-34"/>
            </a:endParaRPr>
          </a:p>
        </p:txBody>
      </p:sp>
      <p:sp>
        <p:nvSpPr>
          <p:cNvPr id="11" name="Shape 60">
            <a:extLst>
              <a:ext uri="{FF2B5EF4-FFF2-40B4-BE49-F238E27FC236}">
                <a16:creationId xmlns:a16="http://schemas.microsoft.com/office/drawing/2014/main" id="{0CC07638-9E60-463C-B696-642D166E8F58}"/>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2" name="Shape 282">
            <a:extLst>
              <a:ext uri="{FF2B5EF4-FFF2-40B4-BE49-F238E27FC236}">
                <a16:creationId xmlns:a16="http://schemas.microsoft.com/office/drawing/2014/main" id="{0144302C-61C9-4BF3-A84D-B7072765B4A4}"/>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7">
            <a:extLst>
              <a:ext uri="{FF2B5EF4-FFF2-40B4-BE49-F238E27FC236}">
                <a16:creationId xmlns:a16="http://schemas.microsoft.com/office/drawing/2014/main" id="{9387C31C-A02F-4584-9EA9-3FC626ABE83E}"/>
              </a:ext>
            </a:extLst>
          </p:cNvPr>
          <p:cNvSpPr txBox="1">
            <a:spLocks/>
          </p:cNvSpPr>
          <p:nvPr/>
        </p:nvSpPr>
        <p:spPr>
          <a:xfrm>
            <a:off x="477982" y="2200274"/>
            <a:ext cx="3626432" cy="7429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914400" marR="0" lvl="1"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1371600" marR="0" lvl="2"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1828800" marR="0" lvl="3"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2286000" marR="0" lvl="4"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2743200" marR="0" lvl="5"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3200400" marR="0" lvl="6"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3657600" marR="0" lvl="7"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4114800" marR="0" lvl="8" indent="-3302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pPr marL="0" indent="0">
              <a:buClr>
                <a:schemeClr val="dk1"/>
              </a:buClr>
              <a:buSzPts val="1100"/>
              <a:buFont typeface="Arial"/>
              <a:buNone/>
            </a:pPr>
            <a:r>
              <a:rPr lang="en-US" sz="1400" b="1">
                <a:latin typeface="Leelawadee UI" panose="020B0502040204020203" pitchFamily="34" charset="-34"/>
                <a:cs typeface="Leelawadee UI" panose="020B0502040204020203" pitchFamily="34" charset="-34"/>
              </a:rPr>
              <a:t>Công nghệ sử dụng</a:t>
            </a:r>
          </a:p>
          <a:p>
            <a:pPr marL="285750" indent="-285750">
              <a:buClr>
                <a:schemeClr val="dk1"/>
              </a:buClr>
              <a:buSzPts val="1100"/>
              <a:buFontTx/>
              <a:buChar char="-"/>
            </a:pPr>
            <a:r>
              <a:rPr lang="en-US" sz="1400">
                <a:latin typeface="Leelawadee UI" panose="020B0502040204020203" pitchFamily="34" charset="-34"/>
                <a:cs typeface="Leelawadee UI" panose="020B0502040204020203" pitchFamily="34" charset="-34"/>
              </a:rPr>
              <a:t>C# Windows Form Application</a:t>
            </a:r>
          </a:p>
          <a:p>
            <a:pPr marL="285750" indent="-285750">
              <a:buClr>
                <a:schemeClr val="dk1"/>
              </a:buClr>
              <a:buSzPts val="1100"/>
              <a:buFontTx/>
              <a:buChar char="-"/>
            </a:pPr>
            <a:r>
              <a:rPr lang="en-US" sz="1400">
                <a:latin typeface="Leelawadee UI" panose="020B0502040204020203" pitchFamily="34" charset="-34"/>
                <a:cs typeface="Leelawadee UI" panose="020B0502040204020203" pitchFamily="34" charset="-34"/>
              </a:rPr>
              <a:t>.Net Framework 4.5.2</a:t>
            </a:r>
          </a:p>
          <a:p>
            <a:pPr marL="285750" indent="-285750">
              <a:buClr>
                <a:schemeClr val="dk1"/>
              </a:buClr>
              <a:buSzPts val="1100"/>
              <a:buFontTx/>
              <a:buChar char="-"/>
            </a:pPr>
            <a:r>
              <a:rPr lang="en-US" sz="1400">
                <a:latin typeface="Leelawadee UI" panose="020B0502040204020203" pitchFamily="34" charset="-34"/>
                <a:cs typeface="Leelawadee UI" panose="020B0502040204020203" pitchFamily="34" charset="-34"/>
              </a:rPr>
              <a:t>Bunifu UI Framework 1.5.3</a:t>
            </a:r>
          </a:p>
          <a:p>
            <a:pPr marL="285750" indent="-285750">
              <a:buClr>
                <a:schemeClr val="dk1"/>
              </a:buClr>
              <a:buSzPts val="1100"/>
              <a:buFontTx/>
              <a:buChar char="-"/>
            </a:pPr>
            <a:r>
              <a:rPr lang="en-US" sz="1400">
                <a:latin typeface="Leelawadee UI" panose="020B0502040204020203" pitchFamily="34" charset="-34"/>
                <a:cs typeface="Leelawadee UI" panose="020B0502040204020203" pitchFamily="34" charset="-34"/>
              </a:rPr>
              <a:t>Trình biên dịch: Microsoft Visual Studio</a:t>
            </a:r>
          </a:p>
          <a:p>
            <a:pPr marL="285750" indent="-285750">
              <a:buClr>
                <a:schemeClr val="dk1"/>
              </a:buClr>
              <a:buSzPts val="1100"/>
              <a:buFontTx/>
              <a:buChar char="-"/>
            </a:pPr>
            <a:r>
              <a:rPr lang="en-US" sz="1400">
                <a:latin typeface="Leelawadee UI" panose="020B0502040204020203" pitchFamily="34" charset="-34"/>
                <a:cs typeface="Leelawadee UI" panose="020B0502040204020203" pitchFamily="34" charset="-34"/>
              </a:rPr>
              <a:t>Lưu trữ dữ liệu: XML</a:t>
            </a:r>
            <a:endParaRPr lang="vi-VN" sz="1400">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72508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13" name="Shape 81">
            <a:extLst>
              <a:ext uri="{FF2B5EF4-FFF2-40B4-BE49-F238E27FC236}">
                <a16:creationId xmlns:a16="http://schemas.microsoft.com/office/drawing/2014/main" id="{4D171B1F-FAFC-4B5B-80EA-057477FE41FE}"/>
              </a:ext>
            </a:extLst>
          </p:cNvPr>
          <p:cNvSpPr txBox="1">
            <a:spLocks/>
          </p:cNvSpPr>
          <p:nvPr/>
        </p:nvSpPr>
        <p:spPr>
          <a:xfrm>
            <a:off x="685800" y="2878750"/>
            <a:ext cx="5808518"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a:solidFill>
                  <a:srgbClr val="1155CC"/>
                </a:solidFill>
              </a:rPr>
              <a:t>2.</a:t>
            </a:r>
          </a:p>
          <a:p>
            <a:r>
              <a:rPr lang="en-US">
                <a:latin typeface="Leelawadee UI" panose="020B0502040204020203" pitchFamily="34" charset="-34"/>
                <a:cs typeface="Leelawadee UI" panose="020B0502040204020203" pitchFamily="34" charset="-34"/>
              </a:rPr>
              <a:t>Giao diện ứng dụng</a:t>
            </a:r>
          </a:p>
        </p:txBody>
      </p:sp>
      <p:sp>
        <p:nvSpPr>
          <p:cNvPr id="14" name="Shape 60">
            <a:extLst>
              <a:ext uri="{FF2B5EF4-FFF2-40B4-BE49-F238E27FC236}">
                <a16:creationId xmlns:a16="http://schemas.microsoft.com/office/drawing/2014/main" id="{CA963088-300F-45F6-999C-F6F96AA2BF75}"/>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5" name="Shape 282">
            <a:extLst>
              <a:ext uri="{FF2B5EF4-FFF2-40B4-BE49-F238E27FC236}">
                <a16:creationId xmlns:a16="http://schemas.microsoft.com/office/drawing/2014/main" id="{C7C4D526-9560-4106-95E6-01981FB792A8}"/>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61A96A2B-E0B0-427D-B8AE-4514498884E5}"/>
              </a:ext>
            </a:extLst>
          </p:cNvPr>
          <p:cNvPicPr>
            <a:picLocks noChangeAspect="1"/>
          </p:cNvPicPr>
          <p:nvPr/>
        </p:nvPicPr>
        <p:blipFill>
          <a:blip r:embed="rId3"/>
          <a:stretch>
            <a:fillRect/>
          </a:stretch>
        </p:blipFill>
        <p:spPr>
          <a:xfrm>
            <a:off x="-1" y="0"/>
            <a:ext cx="6939243" cy="4403750"/>
          </a:xfrm>
          <a:prstGeom prst="rect">
            <a:avLst/>
          </a:prstGeom>
        </p:spPr>
      </p:pic>
    </p:spTree>
    <p:extLst>
      <p:ext uri="{BB962C8B-B14F-4D97-AF65-F5344CB8AC3E}">
        <p14:creationId xmlns:p14="http://schemas.microsoft.com/office/powerpoint/2010/main" val="328833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 name="Picture 2">
            <a:extLst>
              <a:ext uri="{FF2B5EF4-FFF2-40B4-BE49-F238E27FC236}">
                <a16:creationId xmlns:a16="http://schemas.microsoft.com/office/drawing/2014/main" id="{D5826D49-998C-49E0-9AF2-DA832AECE02A}"/>
              </a:ext>
            </a:extLst>
          </p:cNvPr>
          <p:cNvPicPr>
            <a:picLocks noChangeAspect="1"/>
          </p:cNvPicPr>
          <p:nvPr/>
        </p:nvPicPr>
        <p:blipFill>
          <a:blip r:embed="rId3"/>
          <a:stretch>
            <a:fillRect/>
          </a:stretch>
        </p:blipFill>
        <p:spPr>
          <a:xfrm>
            <a:off x="2527" y="0"/>
            <a:ext cx="6939242" cy="4403750"/>
          </a:xfrm>
          <a:prstGeom prst="rect">
            <a:avLst/>
          </a:prstGeom>
        </p:spPr>
      </p:pic>
    </p:spTree>
    <p:extLst>
      <p:ext uri="{BB962C8B-B14F-4D97-AF65-F5344CB8AC3E}">
        <p14:creationId xmlns:p14="http://schemas.microsoft.com/office/powerpoint/2010/main" val="140811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12" name="Shape 60">
            <a:extLst>
              <a:ext uri="{FF2B5EF4-FFF2-40B4-BE49-F238E27FC236}">
                <a16:creationId xmlns:a16="http://schemas.microsoft.com/office/drawing/2014/main" id="{855175DC-F5CA-419D-821F-50734967687F}"/>
              </a:ext>
            </a:extLst>
          </p:cNvPr>
          <p:cNvSpPr txBox="1">
            <a:spLocks/>
          </p:cNvSpPr>
          <p:nvPr/>
        </p:nvSpPr>
        <p:spPr>
          <a:xfrm>
            <a:off x="7070870" y="3935325"/>
            <a:ext cx="2073130" cy="468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r>
              <a:rPr lang="en-US" sz="2400">
                <a:solidFill>
                  <a:schemeClr val="bg1"/>
                </a:solidFill>
                <a:latin typeface="Leelawadee UI" panose="020B0502040204020203" pitchFamily="34" charset="-34"/>
                <a:cs typeface="Leelawadee UI" panose="020B0502040204020203" pitchFamily="34" charset="-34"/>
              </a:rPr>
              <a:t>miniCalendar</a:t>
            </a:r>
          </a:p>
        </p:txBody>
      </p:sp>
      <p:sp>
        <p:nvSpPr>
          <p:cNvPr id="13" name="Shape 282">
            <a:extLst>
              <a:ext uri="{FF2B5EF4-FFF2-40B4-BE49-F238E27FC236}">
                <a16:creationId xmlns:a16="http://schemas.microsoft.com/office/drawing/2014/main" id="{314F9F91-068E-4079-A526-FE518F4C5B0E}"/>
              </a:ext>
            </a:extLst>
          </p:cNvPr>
          <p:cNvSpPr/>
          <p:nvPr/>
        </p:nvSpPr>
        <p:spPr>
          <a:xfrm>
            <a:off x="8191177" y="3236707"/>
            <a:ext cx="732660" cy="698618"/>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 name="Picture 1">
            <a:extLst>
              <a:ext uri="{FF2B5EF4-FFF2-40B4-BE49-F238E27FC236}">
                <a16:creationId xmlns:a16="http://schemas.microsoft.com/office/drawing/2014/main" id="{2582F221-0865-4660-907C-1A3FBD01624B}"/>
              </a:ext>
            </a:extLst>
          </p:cNvPr>
          <p:cNvPicPr>
            <a:picLocks noChangeAspect="1"/>
          </p:cNvPicPr>
          <p:nvPr/>
        </p:nvPicPr>
        <p:blipFill>
          <a:blip r:embed="rId3"/>
          <a:stretch>
            <a:fillRect/>
          </a:stretch>
        </p:blipFill>
        <p:spPr>
          <a:xfrm>
            <a:off x="2527" y="0"/>
            <a:ext cx="6939242" cy="4403750"/>
          </a:xfrm>
          <a:prstGeom prst="rect">
            <a:avLst/>
          </a:prstGeom>
        </p:spPr>
      </p:pic>
    </p:spTree>
    <p:extLst>
      <p:ext uri="{BB962C8B-B14F-4D97-AF65-F5344CB8AC3E}">
        <p14:creationId xmlns:p14="http://schemas.microsoft.com/office/powerpoint/2010/main" val="2179400359"/>
      </p:ext>
    </p:extLst>
  </p:cSld>
  <p:clrMapOvr>
    <a:masterClrMapping/>
  </p:clrMapOvr>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581</Words>
  <Application>Microsoft Office PowerPoint</Application>
  <PresentationFormat>On-screen Show (16:9)</PresentationFormat>
  <Paragraphs>114</Paragraphs>
  <Slides>27</Slides>
  <Notes>27</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Lato Hairline</vt:lpstr>
      <vt:lpstr>Lato Light</vt:lpstr>
      <vt:lpstr>Leelawadee UI</vt:lpstr>
      <vt:lpstr>Arial</vt:lpstr>
      <vt:lpstr>Eglamour template</vt:lpstr>
      <vt:lpstr>miniCalendar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Tổng kết</vt:lpstr>
      <vt:lpstr>PowerPoint Presentation</vt:lpstr>
      <vt:lpstr>PowerPoint Presentation</vt:lpstr>
      <vt:lpstr>PowerPoint Presentation</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miniCalendar</dc:title>
  <cp:lastModifiedBy>Luan Nguyen</cp:lastModifiedBy>
  <cp:revision>24</cp:revision>
  <dcterms:modified xsi:type="dcterms:W3CDTF">2018-06-18T07:25:42Z</dcterms:modified>
</cp:coreProperties>
</file>